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wmf" ContentType="image/x-wmf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firstSlideNum="1" rtl="0" saveSubsetFonts="0" serverZoom="0" showSpecialPlsOnTitleSld="1">
  <p:sldMasterIdLst>
    <p:sldMasterId id="2147483648" r:id="rId1"/>
  </p:sldMasterIdLst>
  <p:notesMasterIdLst>
    <p:notesMasterId r:id="rId2"/>
  </p:notesMasterIdLst>
  <p:handoutMasterIdLst>
    <p:handoutMasterId r:id="rId3"/>
  </p:handout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</p:sldIdLst>
  <p:sldSz type="screen4x3" cy="6858000" cx="9144000"/>
  <p:notesSz cx="6881812" cy="9296400"/>
  <p:defaultTextStyle>
    <a:lvl1pPr algn="l" fontAlgn="base" indent="0" latinLnBrk="1" marL="0" rtl="0">
      <a:lnSpc>
        <a:spcPct val="100000"/>
      </a:lnSpc>
      <a:spcBef>
        <a:spcPct val="0"/>
      </a:spcBef>
      <a:spcAft>
        <a:spcPct val="0"/>
      </a:spcAft>
      <a:buFontTx/>
      <a:buNone/>
      <a:defRPr baseline="0" b="0" sz="1800" i="0">
        <a:solidFill>
          <a:schemeClr val="dk1"/>
        </a:solidFill>
        <a:latin typeface="Garamond" pitchFamily="18" charset="0"/>
        <a:sym typeface="Garamond" pitchFamily="18" charset="0"/>
      </a:defRPr>
    </a:lvl1pPr>
    <a:lvl2pPr algn="l" fontAlgn="base" indent="0" latinLnBrk="1" marL="457200" rtl="0">
      <a:lnSpc>
        <a:spcPct val="100000"/>
      </a:lnSpc>
      <a:spcBef>
        <a:spcPct val="0"/>
      </a:spcBef>
      <a:spcAft>
        <a:spcPct val="0"/>
      </a:spcAft>
      <a:buFontTx/>
      <a:buNone/>
      <a:defRPr baseline="0" b="0" sz="1800" i="0">
        <a:solidFill>
          <a:schemeClr val="dk1"/>
        </a:solidFill>
        <a:latin typeface="Garamond" pitchFamily="18" charset="0"/>
        <a:sym typeface="Garamond" pitchFamily="18" charset="0"/>
      </a:defRPr>
    </a:lvl2pPr>
    <a:lvl3pPr algn="l" fontAlgn="base" indent="0" latinLnBrk="1" marL="914400" rtl="0">
      <a:lnSpc>
        <a:spcPct val="100000"/>
      </a:lnSpc>
      <a:spcBef>
        <a:spcPct val="0"/>
      </a:spcBef>
      <a:spcAft>
        <a:spcPct val="0"/>
      </a:spcAft>
      <a:buFontTx/>
      <a:buNone/>
      <a:defRPr baseline="0" b="0" sz="1800" i="0">
        <a:solidFill>
          <a:schemeClr val="dk1"/>
        </a:solidFill>
        <a:latin typeface="Garamond" pitchFamily="18" charset="0"/>
        <a:sym typeface="Garamond" pitchFamily="18" charset="0"/>
      </a:defRPr>
    </a:lvl3pPr>
    <a:lvl4pPr algn="l" fontAlgn="base" indent="0" latinLnBrk="1" marL="1371600" rtl="0">
      <a:lnSpc>
        <a:spcPct val="100000"/>
      </a:lnSpc>
      <a:spcBef>
        <a:spcPct val="0"/>
      </a:spcBef>
      <a:spcAft>
        <a:spcPct val="0"/>
      </a:spcAft>
      <a:buFontTx/>
      <a:buNone/>
      <a:defRPr baseline="0" b="0" sz="1800" i="0">
        <a:solidFill>
          <a:schemeClr val="dk1"/>
        </a:solidFill>
        <a:latin typeface="Garamond" pitchFamily="18" charset="0"/>
        <a:sym typeface="Garamond" pitchFamily="18" charset="0"/>
      </a:defRPr>
    </a:lvl4pPr>
    <a:lvl5pPr algn="l" fontAlgn="base" indent="0" latinLnBrk="1" marL="1828800" rtl="0">
      <a:lnSpc>
        <a:spcPct val="100000"/>
      </a:lnSpc>
      <a:spcBef>
        <a:spcPct val="0"/>
      </a:spcBef>
      <a:spcAft>
        <a:spcPct val="0"/>
      </a:spcAft>
      <a:buFontTx/>
      <a:buNone/>
      <a:defRPr baseline="0" b="0" sz="1800" i="0">
        <a:solidFill>
          <a:schemeClr val="dk1"/>
        </a:solidFill>
        <a:latin typeface="Garamond" pitchFamily="18" charset="0"/>
        <a:sym typeface="Garamond" pitchFamily="18" charset="0"/>
      </a:defRPr>
    </a:lvl5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slideViewPr>
    <p:cSldViewPr showGuides="0" snapToGrid="1" snapToObjects="0">
      <p:cViewPr varScale="1">
        <p:scale>
          <a:sx n="74" d="100"/>
          <a:sy n="74" d="100"/>
        </p:scale>
        <p:origin x="-1044" y="-102"/>
      </p:cViewPr>
      <p:guideLst>
        <p:guide orient="horz" pos="2160"/>
        <p:guide orient="vert" pos="2880"/>
      </p:guideLst>
    </p:cSldViewPr>
  </p:slideViewPr>
  <p:gridSpacing cx="0" cy="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<Relationship Id="rId46" Type="http://schemas.openxmlformats.org/officeDocument/2006/relationships/slide" Target="slides/slide43.xml"/><Relationship Id="rId47" Type="http://schemas.openxmlformats.org/officeDocument/2006/relationships/slide" Target="slides/slide44.xml"/><Relationship Id="rId48" Type="http://schemas.openxmlformats.org/officeDocument/2006/relationships/slide" Target="slides/slide45.xml"/><Relationship Id="rId49" Type="http://schemas.openxmlformats.org/officeDocument/2006/relationships/slide" Target="slides/slide46.xml"/><Relationship Id="rId50" Type="http://schemas.openxmlformats.org/officeDocument/2006/relationships/slide" Target="slides/slide47.xml"/><Relationship Id="rId51" Type="http://schemas.openxmlformats.org/officeDocument/2006/relationships/tableStyles" Target="tableStyles.xml"/><Relationship Id="rId52" Type="http://schemas.openxmlformats.org/officeDocument/2006/relationships/presProps" Target="presProps.xml"/><Relationship Id="rId53" Type="http://schemas.openxmlformats.org/officeDocument/2006/relationships/viewProps" Target="viewProps.xml"/></Relationships>
</file>

<file path=ppt/handoutMasters/_rels/handout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 bwMode="white">
      <p:bgPr>
        <a:solidFill>
          <a:schemeClr val="lt1"/>
        </a:solidFill>
      </p:bgPr>
    </p:bg>
    <p:spTree>
      <p:nvGrpSpPr>
        <p:cNvPr id="121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706" name=""/>
          <p:cNvSpPr/>
          <p:nvPr>
            <p:ph type="hdr" sz="quarter" idx="0"/>
          </p:nvPr>
        </p:nvSpPr>
        <p:spPr>
          <a:xfrm rot="0">
            <a:off x="0" y="0"/>
            <a:ext cx="2982912" cy="465137"/>
          </a:xfrm>
          <a:prstGeom prst="rect"/>
          <a:noFill/>
          <a:ln>
            <a:noFill/>
          </a:ln>
        </p:spPr>
        <p:txBody>
          <a:bodyPr bIns="45720" lIns="91440" rIns="91440" tIns="45720"/>
          <a:p>
            <a:pPr lvl="0"/>
            <a:endParaRPr altLang="en-US" sz="1200" lang="zh-CN"/>
          </a:p>
        </p:txBody>
      </p:sp>
      <p:sp>
        <p:nvSpPr>
          <p:cNvPr id="1048707" name=""/>
          <p:cNvSpPr/>
          <p:nvPr>
            <p:ph type="dt" sz="quarter" idx="1"/>
          </p:nvPr>
        </p:nvSpPr>
        <p:spPr>
          <a:xfrm rot="0">
            <a:off x="3897312" y="0"/>
            <a:ext cx="2982912" cy="465137"/>
          </a:xfrm>
          <a:prstGeom prst="rect"/>
          <a:noFill/>
          <a:ln>
            <a:noFill/>
          </a:ln>
        </p:spPr>
        <p:txBody>
          <a:bodyPr bIns="45720" lIns="91440" rIns="91440" tIns="45720"/>
          <a:p>
            <a:pPr algn="r" lvl="0"/>
            <a:endParaRPr altLang="en-US" sz="1200" lang="zh-CN"/>
          </a:p>
        </p:txBody>
      </p:sp>
      <p:sp>
        <p:nvSpPr>
          <p:cNvPr id="1048708" name=""/>
          <p:cNvSpPr/>
          <p:nvPr>
            <p:ph type="ftr" sz="quarter" idx="2"/>
          </p:nvPr>
        </p:nvSpPr>
        <p:spPr>
          <a:xfrm rot="0">
            <a:off x="0" y="8829675"/>
            <a:ext cx="2982912" cy="465137"/>
          </a:xfrm>
          <a:prstGeom prst="rect"/>
          <a:noFill/>
          <a:ln>
            <a:noFill/>
          </a:ln>
        </p:spPr>
        <p:txBody>
          <a:bodyPr anchor="b" bIns="45720" lIns="91440" rIns="91440" tIns="45720"/>
          <a:p>
            <a:pPr lvl="0"/>
            <a:endParaRPr altLang="en-US" sz="1200" lang="zh-CN"/>
          </a:p>
        </p:txBody>
      </p:sp>
      <p:sp>
        <p:nvSpPr>
          <p:cNvPr id="1048709" name=""/>
          <p:cNvSpPr/>
          <p:nvPr>
            <p:ph type="sldNum" sz="quarter" idx="3"/>
          </p:nvPr>
        </p:nvSpPr>
        <p:spPr>
          <a:xfrm rot="0">
            <a:off x="3897312" y="8829675"/>
            <a:ext cx="2982912" cy="465137"/>
          </a:xfrm>
          <a:prstGeom prst="rect"/>
          <a:noFill/>
          <a:ln>
            <a:noFill/>
          </a:ln>
        </p:spPr>
        <p:txBody>
          <a:bodyPr anchor="b" bIns="45720" lIns="91440" rIns="91440" tIns="45720"/>
          <a:p>
            <a:pPr algn="r" lvl="0"/>
            <a:fld id="{566ABCEB-ACFC-4714-9973-3DA970169C29}" type="slidenum">
              <a:rPr altLang="en-US" sz="1200" lang="zh-CN"/>
              <a:pPr algn="r" lvl="0"/>
            </a:fld>
            <a:endParaRPr altLang="en-US" sz="1200" lang="zh-CN"/>
          </a:p>
        </p:txBody>
      </p:sp>
    </p:spTree>
  </p:cSld>
  <p:clrMap accent1="dk1" accent2="dk1" accent3="dk1" accent4="dk1" accent5="dk1" accent6="dk1" bg1="dk1" bg2="dk1" tx1="dk1" tx2="dk1" hlink="dk1" folHlink="dk1"/>
</p:handoutMaster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1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0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702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70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70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6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0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algn="ctr" indent="0" mar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algn="ctr" indent="0" marL="457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algn="ctr" indent="0" marL="914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algn="ctr" indent="0" marL="1371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algn="ctr" indent="0" marL="182880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algn="ctr" indent="0" marL="228600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algn="ctr" indent="0" marL="2743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algn="ctr" indent="0" marL="3200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algn="ctr" indent="0" marL="3657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48578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5pPr>
          </a:lstStyle>
          <a:p>
            <a:pPr lvl="0"/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8580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5pPr>
          </a:lstStyle>
          <a:p>
            <a:pPr algn="r" lvl="0"/>
            <a:fld id="{566ABCEB-ACFC-4714-9973-3DA970169C29}" type="slidenum">
              <a:rPr altLang="en-US" sz="1200" lang="zh-CN">
                <a:solidFill>
                  <a:srgbClr val="898989"/>
                </a:solidFill>
              </a:rPr>
              <a:pPr algn="r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8579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5pPr>
          </a:lstStyle>
          <a:p>
            <a:pPr algn="ctr" lvl="0"/>
            <a:endParaRPr altLang="en-US" sz="1200" lang="zh-CN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1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99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578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5pPr>
          </a:lstStyle>
          <a:p>
            <a:pPr lvl="0"/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8580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5pPr>
          </a:lstStyle>
          <a:p>
            <a:pPr algn="r" lvl="0"/>
            <a:fld id="{566ABCEB-ACFC-4714-9973-3DA970169C29}" type="slidenum">
              <a:rPr altLang="en-US" sz="1200" lang="zh-CN">
                <a:solidFill>
                  <a:srgbClr val="898989"/>
                </a:solidFill>
              </a:rPr>
              <a:pPr algn="r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8579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5pPr>
          </a:lstStyle>
          <a:p>
            <a:pPr algn="ctr" lvl="0"/>
            <a:endParaRPr altLang="en-US" sz="1200" lang="zh-CN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1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3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84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578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5pPr>
          </a:lstStyle>
          <a:p>
            <a:pPr lvl="0"/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8580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5pPr>
          </a:lstStyle>
          <a:p>
            <a:pPr algn="r" lvl="0"/>
            <a:fld id="{566ABCEB-ACFC-4714-9973-3DA970169C29}" type="slidenum">
              <a:rPr altLang="en-US" sz="1200" lang="zh-CN">
                <a:solidFill>
                  <a:srgbClr val="898989"/>
                </a:solidFill>
              </a:rPr>
              <a:pPr algn="r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8579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5pPr>
          </a:lstStyle>
          <a:p>
            <a:pPr algn="ctr" lvl="0"/>
            <a:endParaRPr altLang="en-US" sz="1200" lang="zh-CN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592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578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5pPr>
          </a:lstStyle>
          <a:p>
            <a:pPr lvl="0"/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8580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5pPr>
          </a:lstStyle>
          <a:p>
            <a:pPr algn="r" lvl="0"/>
            <a:fld id="{566ABCEB-ACFC-4714-9973-3DA970169C29}" type="slidenum">
              <a:rPr altLang="en-US" sz="1200" lang="zh-CN">
                <a:solidFill>
                  <a:srgbClr val="898989"/>
                </a:solidFill>
              </a:rPr>
              <a:pPr algn="r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8579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5pPr>
          </a:lstStyle>
          <a:p>
            <a:pPr algn="ctr" lvl="0"/>
            <a:endParaRPr altLang="en-US" sz="1200" lang="zh-CN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11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3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b="1" cap="all"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94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indent="0" mar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578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5pPr>
          </a:lstStyle>
          <a:p>
            <a:pPr lvl="0"/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8580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5pPr>
          </a:lstStyle>
          <a:p>
            <a:pPr algn="r" lvl="0"/>
            <a:fld id="{566ABCEB-ACFC-4714-9973-3DA970169C29}" type="slidenum">
              <a:rPr altLang="en-US" sz="1200" lang="zh-CN">
                <a:solidFill>
                  <a:srgbClr val="898989"/>
                </a:solidFill>
              </a:rPr>
              <a:pPr algn="r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8579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5pPr>
          </a:lstStyle>
          <a:p>
            <a:pPr algn="ctr" lvl="0"/>
            <a:endParaRPr altLang="en-US" sz="1200" lang="zh-CN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1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5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9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97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578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5pPr>
          </a:lstStyle>
          <a:p>
            <a:pPr lvl="0"/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8580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5pPr>
          </a:lstStyle>
          <a:p>
            <a:pPr algn="r" lvl="0"/>
            <a:fld id="{566ABCEB-ACFC-4714-9973-3DA970169C29}" type="slidenum">
              <a:rPr altLang="en-US" sz="1200" lang="zh-CN">
                <a:solidFill>
                  <a:srgbClr val="898989"/>
                </a:solidFill>
              </a:rPr>
              <a:pPr algn="r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8579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5pPr>
          </a:lstStyle>
          <a:p>
            <a:pPr algn="ctr" lvl="0"/>
            <a:endParaRPr altLang="en-US" sz="1200" lang="zh-CN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1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89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90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9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92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578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5pPr>
          </a:lstStyle>
          <a:p>
            <a:pPr lvl="0"/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8580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5pPr>
          </a:lstStyle>
          <a:p>
            <a:pPr algn="r" lvl="0"/>
            <a:fld id="{566ABCEB-ACFC-4714-9973-3DA970169C29}" type="slidenum">
              <a:rPr altLang="en-US" sz="1200" lang="zh-CN">
                <a:solidFill>
                  <a:srgbClr val="898989"/>
                </a:solidFill>
              </a:rPr>
              <a:pPr algn="r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8579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5pPr>
          </a:lstStyle>
          <a:p>
            <a:pPr algn="ctr" lvl="0"/>
            <a:endParaRPr altLang="en-US" sz="1200" lang="zh-CN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7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578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5pPr>
          </a:lstStyle>
          <a:p>
            <a:pPr lvl="0"/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8580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5pPr>
          </a:lstStyle>
          <a:p>
            <a:pPr algn="r" lvl="0"/>
            <a:fld id="{566ABCEB-ACFC-4714-9973-3DA970169C29}" type="slidenum">
              <a:rPr altLang="en-US" sz="1200" lang="zh-CN">
                <a:solidFill>
                  <a:srgbClr val="898989"/>
                </a:solidFill>
              </a:rPr>
              <a:pPr algn="r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8579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5pPr>
          </a:lstStyle>
          <a:p>
            <a:pPr algn="ctr" lvl="0"/>
            <a:endParaRPr altLang="en-US" sz="1200" lang="zh-CN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7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8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5pPr>
          </a:lstStyle>
          <a:p>
            <a:pPr lvl="0"/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8580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5pPr>
          </a:lstStyle>
          <a:p>
            <a:pPr algn="r" lvl="0"/>
            <a:fld id="{566ABCEB-ACFC-4714-9973-3DA970169C29}" type="slidenum">
              <a:rPr altLang="en-US" sz="1200" lang="zh-CN">
                <a:solidFill>
                  <a:srgbClr val="898989"/>
                </a:solidFill>
              </a:rPr>
              <a:pPr algn="r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8579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5pPr>
          </a:lstStyle>
          <a:p>
            <a:pPr algn="ctr" lvl="0"/>
            <a:endParaRPr altLang="en-US" sz="1200" lang="zh-CN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11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0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81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82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578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5pPr>
          </a:lstStyle>
          <a:p>
            <a:pPr lvl="0"/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8580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5pPr>
          </a:lstStyle>
          <a:p>
            <a:pPr algn="r" lvl="0"/>
            <a:fld id="{566ABCEB-ACFC-4714-9973-3DA970169C29}" type="slidenum">
              <a:rPr altLang="en-US" sz="1200" lang="zh-CN">
                <a:solidFill>
                  <a:srgbClr val="898989"/>
                </a:solidFill>
              </a:rPr>
              <a:pPr algn="r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8579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5pPr>
          </a:lstStyle>
          <a:p>
            <a:pPr algn="ctr" lvl="0"/>
            <a:endParaRPr altLang="en-US" sz="1200" lang="zh-CN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11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5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86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anchor="t" anchorCtr="0" bIns="45720" compatLnSpc="1" lIns="91440" numCol="1" rIns="91440" rtlCol="0" tIns="45720" vert="horz" wrap="square">
            <a:prstTxWarp prst="textNoShape"/>
            <a:normAutofit/>
          </a:bodyPr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pPr algn="l" defTabSz="914400" eaLnBrk="0" fontAlgn="base" hangingPunct="0" indent="0" latinLnBrk="0" lvl="0" marL="0" marR="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</a:pPr>
            <a:endParaRPr baseline="0" b="0" cap="none" sz="3200" i="0" kern="1200" kumimoji="0" lang="en-US" noProof="0" normalizeH="0" spc="0" strike="noStrike" u="none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48687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578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5pPr>
          </a:lstStyle>
          <a:p>
            <a:pPr lvl="0"/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8580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5pPr>
          </a:lstStyle>
          <a:p>
            <a:pPr algn="r" lvl="0"/>
            <a:fld id="{566ABCEB-ACFC-4714-9973-3DA970169C29}" type="slidenum">
              <a:rPr altLang="en-US" sz="1200" lang="zh-CN">
                <a:solidFill>
                  <a:srgbClr val="898989"/>
                </a:solidFill>
              </a:rPr>
              <a:pPr algn="r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8579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5pPr>
          </a:lstStyle>
          <a:p>
            <a:pPr algn="ctr" lvl="0"/>
            <a:endParaRPr altLang="en-US" sz="1200" lang="zh-CN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white">
      <p:bgPr>
        <a:solidFill>
          <a:schemeClr val="lt1"/>
        </a:solidFill>
      </p:bgPr>
    </p:bg>
    <p:spTree>
      <p:nvGrpSpPr>
        <p:cNvPr id="59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576" name=""/>
          <p:cNvSpPr/>
          <p:nvPr>
            <p:ph type="title" sz="full" idx="0"/>
          </p:nvPr>
        </p:nvSpPr>
        <p:spPr>
          <a:xfrm rot="0">
            <a:off x="457200" y="274637"/>
            <a:ext cx="8229600" cy="1143000"/>
          </a:xfrm>
          <a:prstGeom prst="rect"/>
          <a:noFill/>
          <a:ln>
            <a:noFill/>
          </a:ln>
        </p:spPr>
        <p:txBody>
          <a:bodyPr anchor="ctr" bIns="45720" lIns="91440" rIns="91440" tIns="45720"/>
          <a:p>
            <a:pPr lvl="0"/>
            <a:r>
              <a:rPr altLang="en-US" lang="zh-CN"/>
              <a:t>Click to edit Master title style</a:t>
            </a:r>
          </a:p>
        </p:txBody>
      </p:sp>
      <p:sp>
        <p:nvSpPr>
          <p:cNvPr id="1048577" name=""/>
          <p:cNvSpPr/>
          <p:nvPr>
            <p:ph type="body" sz="full" idx="1"/>
          </p:nvPr>
        </p:nvSpPr>
        <p:spPr>
          <a:xfrm rot="0">
            <a:off x="457200" y="1600200"/>
            <a:ext cx="8229600" cy="4525962"/>
          </a:xfrm>
          <a:prstGeom prst="rect"/>
          <a:noFill/>
          <a:ln>
            <a:noFill/>
          </a:ln>
        </p:spPr>
        <p:txBody>
          <a:bodyPr bIns="45720" lIns="91440" rIns="91440" tIns="45720"/>
          <a:p>
            <a:pPr lvl="0"/>
            <a:r>
              <a:rPr altLang="en-US" lang="zh-CN"/>
              <a:t>Click to edit Master text styles</a:t>
            </a:r>
          </a:p>
          <a:p>
            <a:pPr lvl="1"/>
            <a:r>
              <a:rPr altLang="en-US" lang="zh-CN"/>
              <a:t>Second level</a:t>
            </a:r>
          </a:p>
          <a:p>
            <a:pPr lvl="2"/>
            <a:r>
              <a:rPr altLang="en-US" lang="zh-CN"/>
              <a:t>Third level</a:t>
            </a:r>
          </a:p>
          <a:p>
            <a:pPr lvl="3"/>
            <a:r>
              <a:rPr altLang="en-US" lang="zh-CN"/>
              <a:t>Fourth level</a:t>
            </a:r>
          </a:p>
          <a:p>
            <a:pPr lvl="4"/>
            <a:r>
              <a:rPr altLang="en-US" lang="zh-CN"/>
              <a:t>Fifth level</a:t>
            </a:r>
          </a:p>
        </p:txBody>
      </p:sp>
      <p:sp>
        <p:nvSpPr>
          <p:cNvPr id="1048578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5pPr>
          </a:lstStyle>
          <a:p>
            <a:pPr lvl="0"/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8579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5pPr>
          </a:lstStyle>
          <a:p>
            <a:pPr algn="ctr" lvl="0"/>
            <a:endParaRPr altLang="en-US" sz="1200" lang="zh-CN">
              <a:solidFill>
                <a:srgbClr val="898989"/>
              </a:solidFill>
            </a:endParaRPr>
          </a:p>
        </p:txBody>
      </p:sp>
      <p:sp>
        <p:nvSpPr>
          <p:cNvPr id="1048580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5pPr>
          </a:lstStyle>
          <a:p>
            <a:pPr algn="r" lvl="0"/>
            <a:fld id="{566ABCEB-ACFC-4714-9973-3DA970169C29}" type="slidenum">
              <a:rPr altLang="en-US" sz="1200" lang="zh-CN">
                <a:solidFill>
                  <a:srgbClr val="898989"/>
                </a:solidFill>
              </a:rPr>
              <a:pPr algn="r" lvl="0"/>
            </a:fld>
            <a:endParaRPr altLang="en-US" sz="1200" lang="zh-CN">
              <a:solidFill>
                <a:srgbClr val="898989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sldNum="0"/>
  <p:txStyles>
    <p:titleStyle>
      <a:lvl1pPr algn="ctr" eaLnBrk="0" fontAlgn="base" hangingPunct="0" rtl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eaLnBrk="0" fontAlgn="base" hangingPunct="0" rtl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eaLnBrk="0" fontAlgn="base" hangingPunct="0" rtl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eaLnBrk="0" fontAlgn="base" hangingPunct="0" rtl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eaLnBrk="0" fontAlgn="base" hangingPunct="0" rtl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algn="ctr" fontAlgn="base" marL="457200" rtl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algn="ctr" fontAlgn="base" marL="914400" rtl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algn="ctr" fontAlgn="base" marL="1371600" rtl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algn="ctr" fontAlgn="base" marL="1828800" rtl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algn="l" eaLnBrk="0" fontAlgn="base" hangingPunct="0" indent="-342900" marL="342900" rtl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algn="l" eaLnBrk="0" fontAlgn="base" hangingPunct="0" indent="-285750" marL="742950" rtl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eaLnBrk="0" fontAlgn="base" hangingPunct="0" indent="-228600" marL="1143000" rtl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algn="l" eaLnBrk="0" fontAlgn="base" hangingPunct="0" indent="-228600" marL="1600200" rtl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algn="l" eaLnBrk="0" fontAlgn="base" hangingPunct="0" indent="-228600" marL="2057400" rtl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6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6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6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7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7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6.x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6.xml"/></Relationships>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6.xml"/></Relationships>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7.xml"/></Relationships>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7.xml"/></Relationships>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2.xml"/></Relationships>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9.png"/><Relationship Id="rId3" Type="http://schemas.openxmlformats.org/officeDocument/2006/relationships/slideLayout" Target="../slideLayouts/slideLayout6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2.xml"/></Relationships>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7.xml"/></Relationships>
</file>

<file path=ppt/slides/_rels/slide3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22.png"/><Relationship Id="rId3" Type="http://schemas.openxmlformats.org/officeDocument/2006/relationships/slideLayout" Target="../slideLayouts/slideLayout7.xml"/></Relationships>
</file>

<file path=ppt/slides/_rels/slide3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slideLayout" Target="../slideLayouts/slideLayout7.xml"/></Relationships>
</file>

<file path=ppt/slides/_rels/slide39.xml.rels><?xml version="1.0" encoding="UTF-8" standalone="yes"?>
<Relationships xmlns="http://schemas.openxmlformats.org/package/2006/relationships"><Relationship Id="rId1" Type="http://schemas.openxmlformats.org/officeDocument/2006/relationships/image" Target="../media/image24.wmf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slideLayout" Target="../slideLayouts/slideLayout2.xml"/></Relationships>
</file>

<file path=ppt/slides/_rels/slide41.xml.rels><?xml version="1.0" encoding="UTF-8" standalone="yes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slideLayout" Target="../slideLayouts/slideLayout2.xml"/></Relationships>
</file>

<file path=ppt/slides/_rels/slide4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slideLayout" Target="../slideLayouts/slideLayout2.xml"/></Relationships>
</file>

<file path=ppt/slides/_rels/slide4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6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67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00" name=""/>
          <p:cNvSpPr/>
          <p:nvPr>
            <p:ph type="ctrTitle" sz="full" idx="0"/>
          </p:nvPr>
        </p:nvSpPr>
        <p:spPr>
          <a:xfrm rot="0">
            <a:off x="304800" y="762000"/>
            <a:ext cx="8610600" cy="1981200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ctr">
              <a:defRPr sz="4400"/>
            </a:lvl1pPr>
          </a:lstStyle>
          <a:p>
            <a:pPr eaLnBrk="1" hangingPunct="1" latinLnBrk="1" lvl="0"/>
            <a:r>
              <a:rPr altLang="en-US" sz="6600" lang="zh-CN"/>
              <a:t>Respiratory Physiology</a:t>
            </a:r>
          </a:p>
        </p:txBody>
      </p:sp>
      <p:sp>
        <p:nvSpPr>
          <p:cNvPr id="1048601" name=""/>
          <p:cNvSpPr/>
          <p:nvPr>
            <p:ph type="subTitle" sz="full" idx="1"/>
          </p:nvPr>
        </p:nvSpPr>
        <p:spPr>
          <a:xfrm rot="0">
            <a:off x="381000" y="3200400"/>
            <a:ext cx="8382000" cy="2286000"/>
          </a:xfrm>
          <a:prstGeom prst="rect"/>
          <a:noFill/>
          <a:ln>
            <a:noFill/>
          </a:ln>
        </p:spPr>
        <p:txBody>
          <a:bodyPr anchor="t" bIns="45720" lIns="91440" rIns="91440" tIns="45720"/>
          <a:lstStyle>
            <a:lvl1pPr algn="ctr" marL="0">
              <a:buNone/>
              <a:defRPr sz="3200">
                <a:solidFill>
                  <a:schemeClr val="dk1"/>
                </a:solidFill>
              </a:defRPr>
            </a:lvl1pPr>
            <a:lvl2pPr algn="ctr" marL="457200">
              <a:buNone/>
            </a:lvl2pPr>
            <a:lvl3pPr algn="ctr" marL="914400">
              <a:buNone/>
            </a:lvl3pPr>
            <a:lvl4pPr algn="ctr" marL="1371600">
              <a:buNone/>
            </a:lvl4pPr>
            <a:lvl5pPr algn="ctr" marL="1828800">
              <a:buNone/>
            </a:lvl5pPr>
          </a:lstStyle>
          <a:p>
            <a:pPr algn="l" eaLnBrk="1" hangingPunct="1" latinLnBrk="1" lvl="0">
              <a:lnSpc>
                <a:spcPct val="80000"/>
              </a:lnSpc>
            </a:pPr>
            <a:r>
              <a:rPr altLang="en-US" b="1" sz="3700" lang="zh-CN">
                <a:solidFill>
                  <a:srgbClr val="898989"/>
                </a:solidFill>
              </a:rPr>
              <a:t>                                By: </a:t>
            </a:r>
          </a:p>
          <a:p>
            <a:pPr eaLnBrk="1" hangingPunct="1" latinLnBrk="1" lvl="0">
              <a:lnSpc>
                <a:spcPct val="80000"/>
              </a:lnSpc>
            </a:pPr>
            <a:r>
              <a:rPr altLang="en-US" b="1" sz="3700" lang="zh-CN">
                <a:solidFill>
                  <a:srgbClr val="898989"/>
                </a:solidFill>
              </a:rPr>
              <a:t>   Dr. Nicholas Ochieng’</a:t>
            </a:r>
          </a:p>
          <a:p>
            <a:pPr eaLnBrk="1" hangingPunct="1" latinLnBrk="1" lvl="0">
              <a:lnSpc>
                <a:spcPct val="80000"/>
              </a:lnSpc>
            </a:pPr>
            <a:r>
              <a:rPr altLang="en-US" b="1" sz="3700" lang="zh-CN">
                <a:solidFill>
                  <a:srgbClr val="898989"/>
                </a:solidFill>
              </a:rPr>
              <a:t>Clinical Medicine Department</a:t>
            </a:r>
          </a:p>
          <a:p>
            <a:pPr eaLnBrk="1" hangingPunct="1" latinLnBrk="1" lvl="0">
              <a:lnSpc>
                <a:spcPct val="80000"/>
              </a:lnSpc>
            </a:pPr>
            <a:r>
              <a:rPr altLang="en-US" b="1" sz="3700" lang="zh-CN">
                <a:solidFill>
                  <a:srgbClr val="898989"/>
                </a:solidFill>
              </a:rPr>
              <a:t>KMTC, Machakos </a:t>
            </a:r>
            <a:r>
              <a:rPr sz="3700">
                <a:solidFill>
                  <a:srgbClr val="898989"/>
                </a:solidFill>
              </a:rPr>
              <a:t> </a:t>
            </a:r>
          </a:p>
          <a:p>
            <a:pPr algn="l" eaLnBrk="1" hangingPunct="1" latinLnBrk="1" lvl="0">
              <a:lnSpc>
                <a:spcPct val="80000"/>
              </a:lnSpc>
            </a:pPr>
            <a:endParaRPr sz="25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72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08" name=""/>
          <p:cNvSpPr/>
          <p:nvPr>
            <p:ph type="title" sz="full" idx="0"/>
          </p:nvPr>
        </p:nvSpPr>
        <p:spPr>
          <a:xfrm rot="0">
            <a:off x="457200" y="274637"/>
            <a:ext cx="8229600" cy="1143000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ctr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44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1pPr>
          </a:lstStyle>
          <a:p>
            <a:r>
              <a:rPr altLang="en-US" lang="zh-CN"/>
              <a:t>Conducting zone</a:t>
            </a:r>
          </a:p>
        </p:txBody>
      </p:sp>
      <p:pic>
        <p:nvPicPr>
          <p:cNvPr id="2097155" name=""/>
          <p:cNvPicPr>
            <a:picLocks/>
          </p:cNvPicPr>
          <p:nvPr/>
        </p:nvPicPr>
        <p:blipFill>
          <a:blip xmlns:r="http://schemas.openxmlformats.org/officeDocument/2006/relationships"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0" t="0" r="0" b="0"/>
          <a:stretch>
            <a:fillRect/>
          </a:stretch>
        </p:blipFill>
        <p:spPr>
          <a:xfrm rot="0">
            <a:off x="1981200" y="1219200"/>
            <a:ext cx="4648200" cy="5181600"/>
          </a:xfrm>
          <a:prstGeom prst="rect"/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73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09" name=""/>
          <p:cNvSpPr/>
          <p:nvPr>
            <p:ph type="title" sz="full" idx="0"/>
          </p:nvPr>
        </p:nvSpPr>
        <p:spPr>
          <a:xfrm rot="0">
            <a:off x="457200" y="0"/>
            <a:ext cx="8229600" cy="762000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ctr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44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1pPr>
          </a:lstStyle>
          <a:p>
            <a:pPr eaLnBrk="1" hangingPunct="1" latinLnBrk="1" lvl="0"/>
            <a:r>
              <a:rPr altLang="en-US" lang="zh-CN"/>
              <a:t>Branching of the airways</a:t>
            </a:r>
          </a:p>
        </p:txBody>
      </p:sp>
      <p:pic>
        <p:nvPicPr>
          <p:cNvPr id="2097156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0" y="838200"/>
            <a:ext cx="9144000" cy="6019800"/>
          </a:xfrm>
          <a:prstGeom prst="rect"/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74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10" name=""/>
          <p:cNvSpPr/>
          <p:nvPr>
            <p:ph type="title" sz="full" idx="0"/>
          </p:nvPr>
        </p:nvSpPr>
        <p:spPr>
          <a:xfrm rot="0">
            <a:off x="457200" y="274637"/>
            <a:ext cx="8229600" cy="1143000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ctr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44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1pPr>
          </a:lstStyle>
          <a:p>
            <a:pPr eaLnBrk="1" hangingPunct="1" latinLnBrk="1" lvl="0"/>
            <a:r>
              <a:rPr altLang="en-US" lang="zh-CN"/>
              <a:t>Cross sectional view of trachea</a:t>
            </a:r>
          </a:p>
        </p:txBody>
      </p:sp>
      <p:sp>
        <p:nvSpPr>
          <p:cNvPr id="1048611" name=""/>
          <p:cNvSpPr/>
          <p:nvPr>
            <p:ph sz="full" idx="1"/>
          </p:nvPr>
        </p:nvSpPr>
        <p:spPr>
          <a:xfrm rot="0">
            <a:off x="457200" y="1600200"/>
            <a:ext cx="8229600" cy="4525962"/>
          </a:xfrm>
          <a:prstGeom prst="rect"/>
          <a:noFill/>
          <a:ln>
            <a:noFill/>
          </a:ln>
        </p:spPr>
        <p:txBody>
          <a:bodyPr anchor="t" bIns="45720" lIns="91440" rIns="91440" tIns="45720"/>
          <a:lstStyle>
            <a:lvl1pPr algn="l" fontAlgn="base" indent="-342900" latinLnBrk="1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•"/>
              <a:defRPr baseline="0" b="0" sz="32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–"/>
              <a:defRPr baseline="0" b="0" sz="28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•"/>
              <a:defRPr baseline="0" b="0" sz="24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–"/>
              <a:defRPr baseline="0" b="0" sz="20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»"/>
              <a:defRPr baseline="0" b="0" sz="20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5pPr>
          </a:lstStyle>
          <a:p>
            <a:pPr eaLnBrk="1" hangingPunct="1" latinLnBrk="1" lvl="4">
              <a:buFont typeface="Wingdings" pitchFamily="2" charset="2"/>
              <a:buNone/>
            </a:pPr>
            <a:endParaRPr altLang="en-US" lang="zh-CN"/>
          </a:p>
        </p:txBody>
      </p:sp>
      <p:pic>
        <p:nvPicPr>
          <p:cNvPr id="2097157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838200" y="1600200"/>
            <a:ext cx="7391400" cy="4572000"/>
          </a:xfrm>
          <a:prstGeom prst="rect"/>
          <a:noFill/>
          <a:ln>
            <a:noFill/>
          </a:ln>
        </p:spPr>
      </p:pic>
    </p:spTree>
  </p:cSld>
  <p:clrMapOvr>
    <a:masterClrMapping/>
  </p:clrMapOvr>
  <p:timing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75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12" name=""/>
          <p:cNvSpPr/>
          <p:nvPr>
            <p:ph type="title" sz="full" idx="0"/>
          </p:nvPr>
        </p:nvSpPr>
        <p:spPr>
          <a:xfrm rot="0">
            <a:off x="457200" y="0"/>
            <a:ext cx="8229600" cy="685800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ctr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44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1pPr>
          </a:lstStyle>
          <a:p>
            <a:pPr eaLnBrk="1" hangingPunct="1" latinLnBrk="1" lvl="0"/>
            <a:r>
              <a:rPr altLang="en-US" sz="4000" lang="zh-CN"/>
              <a:t>Alveolar Structure</a:t>
            </a:r>
          </a:p>
        </p:txBody>
      </p:sp>
      <p:pic>
        <p:nvPicPr>
          <p:cNvPr id="2097158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0" y="914400"/>
            <a:ext cx="9144000" cy="5943600"/>
          </a:xfrm>
          <a:prstGeom prst="rect"/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76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13" name=""/>
          <p:cNvSpPr/>
          <p:nvPr>
            <p:ph type="title" sz="full" idx="0"/>
          </p:nvPr>
        </p:nvSpPr>
        <p:spPr>
          <a:xfrm rot="0">
            <a:off x="457200" y="274637"/>
            <a:ext cx="8229600" cy="1143000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ctr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44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1pPr>
          </a:lstStyle>
          <a:p>
            <a:r>
              <a:rPr altLang="en-US" lang="zh-CN"/>
              <a:t>Number of alveoli &amp; their capacity</a:t>
            </a:r>
          </a:p>
        </p:txBody>
      </p:sp>
      <p:sp>
        <p:nvSpPr>
          <p:cNvPr id="1048614" name=""/>
          <p:cNvSpPr/>
          <p:nvPr/>
        </p:nvSpPr>
        <p:spPr>
          <a:xfrm rot="0">
            <a:off x="1219200" y="1676400"/>
            <a:ext cx="7010400" cy="4970145"/>
          </a:xfrm>
          <a:prstGeom prst="rect"/>
          <a:noFill/>
          <a:ln>
            <a:noFill/>
          </a:ln>
        </p:spPr>
        <p:txBody>
          <a:bodyPr bIns="45720" lIns="91440" rIns="91440" tIns="45720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5pPr>
          </a:lstStyle>
          <a:p>
            <a:pPr lvl="0"/>
            <a:r>
              <a:rPr altLang="en-US" sz="2800" lang="zh-CN">
                <a:latin typeface="Franklin Gothic Medium" pitchFamily="34" charset="0"/>
              </a:rPr>
              <a:t>There are:</a:t>
            </a:r>
          </a:p>
          <a:p>
            <a:pPr lvl="0"/>
            <a:endParaRPr altLang="en-US" sz="2800" lang="zh-CN">
              <a:latin typeface="Franklin Gothic Medium" pitchFamily="34" charset="0"/>
            </a:endParaRPr>
          </a:p>
          <a:p>
            <a:pPr lvl="0"/>
            <a:r>
              <a:rPr altLang="en-US" sz="2800" lang="zh-CN">
                <a:latin typeface="Franklin Gothic Medium" pitchFamily="34" charset="0"/>
              </a:rPr>
              <a:t>8 million alveolar ducts</a:t>
            </a:r>
          </a:p>
          <a:p>
            <a:pPr lvl="0"/>
            <a:endParaRPr altLang="en-US" sz="2800" lang="zh-CN">
              <a:latin typeface="Franklin Gothic Medium" pitchFamily="34" charset="0"/>
            </a:endParaRPr>
          </a:p>
          <a:p>
            <a:pPr lvl="0"/>
            <a:r>
              <a:rPr altLang="en-US" sz="2800" lang="zh-CN">
                <a:latin typeface="Franklin Gothic Medium" pitchFamily="34" charset="0"/>
              </a:rPr>
              <a:t>300 million alveoli (diameter 70-300 </a:t>
            </a:r>
            <a:r>
              <a:rPr sz="2800">
                <a:latin typeface="Franklin Gothic Medium" pitchFamily="34" charset="0"/>
                <a:sym typeface="Symbol" pitchFamily="18" charset="2"/>
              </a:rPr>
              <a:t></a:t>
            </a:r>
            <a:r>
              <a:rPr sz="2800">
                <a:latin typeface="Franklin Gothic Medium" pitchFamily="34" charset="0"/>
              </a:rPr>
              <a:t>m)</a:t>
            </a:r>
          </a:p>
          <a:p>
            <a:pPr lvl="0"/>
            <a:endParaRPr sz="2800">
              <a:latin typeface="Franklin Gothic Medium" pitchFamily="34" charset="0"/>
            </a:endParaRPr>
          </a:p>
          <a:p>
            <a:pPr lvl="0"/>
            <a:r>
              <a:rPr sz="2800">
                <a:latin typeface="Franklin Gothic Medium" pitchFamily="34" charset="0"/>
              </a:rPr>
              <a:t>Total alveolar surface area (Average) ~ 70 m</a:t>
            </a:r>
            <a:r>
              <a:rPr baseline="30000" sz="2800">
                <a:latin typeface="Franklin Gothic Medium" pitchFamily="34" charset="0"/>
              </a:rPr>
              <a:t>2</a:t>
            </a:r>
          </a:p>
          <a:p>
            <a:pPr lvl="0"/>
            <a:endParaRPr sz="2800">
              <a:latin typeface="Franklin Gothic Medium" pitchFamily="34" charset="0"/>
            </a:endParaRPr>
          </a:p>
          <a:p>
            <a:pPr lvl="0"/>
            <a:r>
              <a:rPr sz="2800">
                <a:latin typeface="Franklin Gothic Medium" pitchFamily="34" charset="0"/>
              </a:rPr>
              <a:t>Alveolar membrane thickness &lt; 1 </a:t>
            </a:r>
            <a:r>
              <a:rPr sz="2800">
                <a:latin typeface="Franklin Gothic Medium" pitchFamily="34" charset="0"/>
                <a:sym typeface="Symbol" pitchFamily="18" charset="2"/>
              </a:rPr>
              <a:t></a:t>
            </a:r>
            <a:r>
              <a:rPr sz="2800">
                <a:latin typeface="Franklin Gothic Medium" pitchFamily="34" charset="0"/>
              </a:rPr>
              <a:t>m.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77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pic>
        <p:nvPicPr>
          <p:cNvPr id="2097159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0" y="0"/>
            <a:ext cx="9144000" cy="6858000"/>
          </a:xfrm>
          <a:prstGeom prst="rect"/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79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pic>
        <p:nvPicPr>
          <p:cNvPr id="2097160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304800" y="228600"/>
            <a:ext cx="8610600" cy="6324600"/>
          </a:xfrm>
          <a:prstGeom prst="rect"/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80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15" name=""/>
          <p:cNvSpPr/>
          <p:nvPr>
            <p:ph type="title" sz="full" idx="0"/>
          </p:nvPr>
        </p:nvSpPr>
        <p:spPr>
          <a:xfrm rot="0">
            <a:off x="457200" y="0"/>
            <a:ext cx="8229600" cy="838200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ctr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44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1pPr>
          </a:lstStyle>
          <a:p>
            <a:pPr eaLnBrk="1" hangingPunct="1" latinLnBrk="1" lvl="0"/>
            <a:r>
              <a:rPr altLang="en-US" lang="zh-CN"/>
              <a:t>Mucus Escalator</a:t>
            </a:r>
          </a:p>
        </p:txBody>
      </p:sp>
      <p:pic>
        <p:nvPicPr>
          <p:cNvPr id="2097161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0" y="1066800"/>
            <a:ext cx="9144000" cy="5791200"/>
          </a:xfrm>
          <a:prstGeom prst="rect"/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81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16" name=""/>
          <p:cNvSpPr/>
          <p:nvPr>
            <p:ph type="body" sz="full" idx="4294967295"/>
          </p:nvPr>
        </p:nvSpPr>
        <p:spPr>
          <a:xfrm rot="0">
            <a:off x="0" y="0"/>
            <a:ext cx="9144000" cy="6858000"/>
          </a:xfrm>
          <a:prstGeom prst="rect"/>
          <a:noFill/>
          <a:ln>
            <a:noFill/>
          </a:ln>
        </p:spPr>
        <p:txBody>
          <a:bodyPr anchor="t" bIns="45720" lIns="91440" rIns="91440" tIns="45720"/>
          <a:lstStyle>
            <a:lvl1pPr algn="l" fontAlgn="base" indent="-342900" latinLnBrk="1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•"/>
              <a:defRPr baseline="0" b="0" sz="32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–"/>
              <a:defRPr baseline="0" b="0" sz="28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•"/>
              <a:defRPr baseline="0" b="0" sz="24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–"/>
              <a:defRPr baseline="0" b="0" sz="20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»"/>
              <a:defRPr baseline="0" b="0" sz="20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5pPr>
          </a:lstStyle>
          <a:p>
            <a:pPr eaLnBrk="1" hangingPunct="1" indent="-609600" latinLnBrk="1" lvl="0" marL="609600">
              <a:lnSpc>
                <a:spcPct val="90000"/>
              </a:lnSpc>
            </a:pPr>
            <a:r>
              <a:rPr altLang="en-US" b="1" sz="2800" i="1" lang="zh-CN"/>
              <a:t>What are alveoli?</a:t>
            </a:r>
          </a:p>
          <a:p>
            <a:pPr eaLnBrk="1" hangingPunct="1" indent="-609600" latinLnBrk="1" lvl="0" marL="609600">
              <a:lnSpc>
                <a:spcPct val="90000"/>
              </a:lnSpc>
            </a:pPr>
            <a:endParaRPr sz="2800"/>
          </a:p>
          <a:p>
            <a:pPr eaLnBrk="1" hangingPunct="1" indent="-609600" latinLnBrk="1" lvl="0" marL="609600">
              <a:lnSpc>
                <a:spcPct val="90000"/>
              </a:lnSpc>
            </a:pPr>
            <a:r>
              <a:rPr sz="2800"/>
              <a:t>Alveoli are thin-walled, Inflatable, grapelike sacs at the terminal branches of conducting airways </a:t>
            </a:r>
          </a:p>
          <a:p>
            <a:pPr eaLnBrk="1" hangingPunct="1" indent="-609600" latinLnBrk="1" lvl="0" marL="609600">
              <a:lnSpc>
                <a:spcPct val="90000"/>
              </a:lnSpc>
              <a:buFont typeface="Wingdings" pitchFamily="2" charset="2"/>
              <a:buNone/>
            </a:pPr>
            <a:endParaRPr sz="2800"/>
          </a:p>
          <a:p>
            <a:pPr eaLnBrk="1" hangingPunct="1" indent="-609600" latinLnBrk="1" lvl="0" marL="609600">
              <a:lnSpc>
                <a:spcPct val="90000"/>
              </a:lnSpc>
            </a:pPr>
            <a:r>
              <a:rPr sz="2800"/>
              <a:t>Each contain single layer of epithelial cells </a:t>
            </a:r>
          </a:p>
          <a:p>
            <a:pPr eaLnBrk="1" hangingPunct="1" indent="-609600" latinLnBrk="1" lvl="0" marL="609600">
              <a:lnSpc>
                <a:spcPct val="90000"/>
              </a:lnSpc>
              <a:buFont typeface="Wingdings" pitchFamily="2" charset="2"/>
              <a:buNone/>
            </a:pPr>
            <a:endParaRPr sz="2800"/>
          </a:p>
          <a:p>
            <a:pPr eaLnBrk="1" hangingPunct="1" indent="-609600" latinLnBrk="1" lvl="0" marL="609600">
              <a:lnSpc>
                <a:spcPct val="90000"/>
              </a:lnSpc>
            </a:pPr>
            <a:r>
              <a:rPr b="1" sz="2800"/>
              <a:t>Epithelial cells are two types:</a:t>
            </a:r>
          </a:p>
          <a:p>
            <a:pPr eaLnBrk="1" hangingPunct="1" indent="-609600" latinLnBrk="1" lvl="0" marL="609600">
              <a:lnSpc>
                <a:spcPct val="90000"/>
              </a:lnSpc>
              <a:buFont typeface="Wingdings" pitchFamily="2" charset="2"/>
              <a:buNone/>
            </a:pPr>
            <a:endParaRPr sz="2800"/>
          </a:p>
          <a:p>
            <a:pPr eaLnBrk="1" hangingPunct="1" indent="-609600" latinLnBrk="1" lvl="0" marL="609600">
              <a:lnSpc>
                <a:spcPct val="90000"/>
              </a:lnSpc>
              <a:buFont typeface="Wingdings" pitchFamily="2" charset="2"/>
              <a:buNone/>
            </a:pPr>
            <a:r>
              <a:rPr sz="2800"/>
              <a:t>(a)  </a:t>
            </a:r>
            <a:r>
              <a:rPr b="1" sz="2800"/>
              <a:t>Type I cells </a:t>
            </a:r>
            <a:r>
              <a:rPr sz="2800"/>
              <a:t>(Pneumocyte type I )  	           For gas exchange , large and occupy 95% of alveolar surface area</a:t>
            </a:r>
          </a:p>
          <a:p>
            <a:pPr eaLnBrk="1" hangingPunct="1" indent="-609600" latinLnBrk="1" lvl="0" marL="609600">
              <a:lnSpc>
                <a:spcPct val="90000"/>
              </a:lnSpc>
              <a:buNone/>
            </a:pPr>
            <a:r>
              <a:rPr sz="2800"/>
              <a:t>(b)  </a:t>
            </a:r>
            <a:r>
              <a:rPr b="1" sz="2800"/>
              <a:t>Type II cells </a:t>
            </a:r>
            <a:r>
              <a:rPr sz="2800"/>
              <a:t>(Pneumocyte type II )      	        Secrete surfactant ( small cells) </a:t>
            </a:r>
          </a:p>
          <a:p>
            <a:pPr eaLnBrk="1" hangingPunct="1" indent="-609600" latinLnBrk="1" lvl="0" marL="609600">
              <a:lnSpc>
                <a:spcPct val="90000"/>
              </a:lnSpc>
              <a:buFont typeface="Wingdings" pitchFamily="2" charset="2"/>
              <a:buNone/>
            </a:pPr>
            <a:r>
              <a:rPr sz="2800"/>
              <a:t>      </a:t>
            </a:r>
          </a:p>
          <a:p>
            <a:pPr eaLnBrk="1" hangingPunct="1" indent="-609600" latinLnBrk="1" lvl="0" marL="609600">
              <a:lnSpc>
                <a:spcPct val="90000"/>
              </a:lnSpc>
              <a:buFont typeface="Wingdings" pitchFamily="2" charset="2"/>
              <a:buChar char="q"/>
            </a:pPr>
            <a:r>
              <a:rPr sz="2800"/>
              <a:t>Other cells in the lungs               Alveolar macrophages</a:t>
            </a:r>
          </a:p>
        </p:txBody>
      </p:sp>
      <p:sp>
        <p:nvSpPr>
          <p:cNvPr id="1048617" name=""/>
          <p:cNvSpPr/>
          <p:nvPr/>
        </p:nvSpPr>
        <p:spPr>
          <a:xfrm rot="0">
            <a:off x="5410200" y="4419600"/>
            <a:ext cx="990600" cy="0"/>
          </a:xfrm>
          <a:prstGeom prst="line"/>
          <a:noFill/>
          <a:ln w="57150" cap="flat" cmpd="sng">
            <a:solidFill>
              <a:schemeClr val="dk1">
                <a:alpha val="100000"/>
              </a:schemeClr>
            </a:solidFill>
            <a:prstDash val="solid"/>
            <a:miter/>
            <a:tailEnd type="triangle" w="med" len="med"/>
          </a:ln>
        </p:spPr>
      </p:sp>
      <p:sp>
        <p:nvSpPr>
          <p:cNvPr id="1048618" name=""/>
          <p:cNvSpPr/>
          <p:nvPr/>
        </p:nvSpPr>
        <p:spPr>
          <a:xfrm rot="0">
            <a:off x="5791200" y="5257800"/>
            <a:ext cx="990600" cy="0"/>
          </a:xfrm>
          <a:prstGeom prst="line"/>
          <a:noFill/>
          <a:ln w="57150" cap="flat" cmpd="sng">
            <a:solidFill>
              <a:schemeClr val="dk1">
                <a:alpha val="100000"/>
              </a:schemeClr>
            </a:solidFill>
            <a:prstDash val="solid"/>
            <a:miter/>
            <a:tailEnd type="triangle" w="med" len="med"/>
          </a:ln>
        </p:spPr>
      </p:sp>
      <p:sp>
        <p:nvSpPr>
          <p:cNvPr id="1048619" name=""/>
          <p:cNvSpPr/>
          <p:nvPr/>
        </p:nvSpPr>
        <p:spPr>
          <a:xfrm rot="0">
            <a:off x="4114800" y="6553200"/>
            <a:ext cx="990600" cy="0"/>
          </a:xfrm>
          <a:prstGeom prst="line"/>
          <a:noFill/>
          <a:ln w="57150" cap="flat" cmpd="sng">
            <a:solidFill>
              <a:schemeClr val="dk1">
                <a:alpha val="100000"/>
              </a:schemeClr>
            </a:solidFill>
            <a:prstDash val="solid"/>
            <a:miter/>
            <a:tailEnd type="triangle" w="med" len="med"/>
          </a:ln>
        </p:spPr>
      </p:sp>
    </p:spTree>
  </p:cSld>
  <p:clrMapOvr>
    <a:masterClrMapping/>
  </p:clrMapOvr>
  <p:timing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82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20" name=""/>
          <p:cNvSpPr/>
          <p:nvPr>
            <p:ph type="title" sz="full" idx="0"/>
          </p:nvPr>
        </p:nvSpPr>
        <p:spPr>
          <a:xfrm rot="0">
            <a:off x="457200" y="274637"/>
            <a:ext cx="8229600" cy="1096962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ctr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44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1pPr>
          </a:lstStyle>
          <a:p>
            <a:pPr eaLnBrk="1" hangingPunct="1" latinLnBrk="1" lvl="0"/>
            <a:r>
              <a:rPr altLang="en-US" lang="zh-CN"/>
              <a:t>The Pleura </a:t>
            </a:r>
            <a:br/>
            <a:r>
              <a:rPr altLang="en-US" lang="zh-CN"/>
              <a:t> and pleural sacs </a:t>
            </a:r>
          </a:p>
        </p:txBody>
      </p:sp>
      <p:sp>
        <p:nvSpPr>
          <p:cNvPr id="1048621" name=""/>
          <p:cNvSpPr/>
          <p:nvPr>
            <p:ph sz="full" idx="1"/>
          </p:nvPr>
        </p:nvSpPr>
        <p:spPr>
          <a:xfrm rot="0">
            <a:off x="457200" y="1600200"/>
            <a:ext cx="8229600" cy="4525962"/>
          </a:xfrm>
          <a:prstGeom prst="rect"/>
          <a:noFill/>
          <a:ln>
            <a:noFill/>
          </a:ln>
        </p:spPr>
        <p:txBody>
          <a:bodyPr anchor="t" bIns="45720" lIns="91440" rIns="91440" tIns="45720"/>
          <a:lstStyle>
            <a:lvl1pPr algn="l" fontAlgn="base" indent="-342900" latinLnBrk="1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•"/>
              <a:defRPr baseline="0" b="0" sz="32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–"/>
              <a:defRPr baseline="0" b="0" sz="28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•"/>
              <a:defRPr baseline="0" b="0" sz="24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–"/>
              <a:defRPr baseline="0" b="0" sz="20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»"/>
              <a:defRPr baseline="0" b="0" sz="20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5pPr>
          </a:lstStyle>
          <a:p>
            <a:pPr eaLnBrk="1" hangingPunct="1" latinLnBrk="1" lvl="0"/>
            <a:r>
              <a:rPr altLang="en-US" lang="zh-CN"/>
              <a:t>It is a double- walled closed sac that separates each lung from the thoracic wall and other surrounding structures</a:t>
            </a:r>
          </a:p>
          <a:p>
            <a:pPr eaLnBrk="1" hangingPunct="1" latinLnBrk="1" lvl="0"/>
            <a:r>
              <a:rPr altLang="en-US" lang="zh-CN"/>
              <a:t>It contains pleural sacs</a:t>
            </a:r>
          </a:p>
          <a:p>
            <a:pPr eaLnBrk="1" hangingPunct="1" latinLnBrk="1" lvl="0">
              <a:buFont typeface="Wingdings" pitchFamily="2" charset="2"/>
              <a:buNone/>
            </a:pPr>
            <a:r>
              <a:rPr altLang="en-US" lang="zh-CN"/>
              <a:t>           </a:t>
            </a:r>
            <a:r>
              <a:rPr>
                <a:solidFill>
                  <a:srgbClr val="FFC000"/>
                </a:solidFill>
              </a:rPr>
              <a:t> </a:t>
            </a:r>
            <a:r>
              <a:rPr>
                <a:solidFill>
                  <a:srgbClr val="C00000"/>
                </a:solidFill>
              </a:rPr>
              <a:t>Two types  of pleura:</a:t>
            </a:r>
          </a:p>
          <a:p>
            <a:pPr eaLnBrk="1" hangingPunct="1" latinLnBrk="1" lvl="0">
              <a:buFont typeface="Wingdings" pitchFamily="2" charset="2"/>
              <a:buNone/>
            </a:pPr>
            <a:r>
              <a:t>		             (1)	Visceral Pleura</a:t>
            </a:r>
          </a:p>
          <a:p>
            <a:pPr eaLnBrk="1" hangingPunct="1" latinLnBrk="1" lvl="0">
              <a:buFont typeface="Wingdings" pitchFamily="2" charset="2"/>
              <a:buNone/>
            </a:pPr>
            <a:r>
              <a:t>			</a:t>
            </a:r>
          </a:p>
          <a:p>
            <a:pPr eaLnBrk="1" hangingPunct="1" latinLnBrk="1" lvl="0">
              <a:buFont typeface="Wingdings" pitchFamily="2" charset="2"/>
              <a:buNone/>
            </a:pPr>
            <a:r>
              <a:t>                       (2)	Parietal  Pleura </a:t>
            </a:r>
          </a:p>
        </p:txBody>
      </p:sp>
    </p:spTree>
  </p:cSld>
  <p:clrMapOvr>
    <a:masterClrMapping/>
  </p:clrMapOvr>
  <p:timing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65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596" name=""/>
          <p:cNvSpPr/>
          <p:nvPr>
            <p:ph type="title" sz="full" idx="0"/>
          </p:nvPr>
        </p:nvSpPr>
        <p:spPr>
          <a:xfrm rot="0">
            <a:off x="457200" y="274637"/>
            <a:ext cx="8229600" cy="868362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ctr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44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1pPr>
          </a:lstStyle>
          <a:p>
            <a:r>
              <a:rPr altLang="en-US" lang="zh-CN"/>
              <a:t>What to cover in this session</a:t>
            </a:r>
          </a:p>
        </p:txBody>
      </p:sp>
      <p:sp>
        <p:nvSpPr>
          <p:cNvPr id="1048597" name=""/>
          <p:cNvSpPr/>
          <p:nvPr>
            <p:ph sz="full" idx="1"/>
          </p:nvPr>
        </p:nvSpPr>
        <p:spPr>
          <a:xfrm rot="0">
            <a:off x="457200" y="1143000"/>
            <a:ext cx="8229600" cy="5410200"/>
          </a:xfrm>
          <a:prstGeom prst="rect"/>
          <a:noFill/>
          <a:ln>
            <a:noFill/>
          </a:ln>
        </p:spPr>
        <p:txBody>
          <a:bodyPr anchor="t" bIns="45720" lIns="91440" rIns="91440" tIns="45720"/>
          <a:lstStyle>
            <a:lvl1pPr algn="l" fontAlgn="base" indent="-342900" latinLnBrk="1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•"/>
              <a:defRPr baseline="0" b="0" sz="32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–"/>
              <a:defRPr baseline="0" b="0" sz="28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•"/>
              <a:defRPr baseline="0" b="0" sz="24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–"/>
              <a:defRPr baseline="0" b="0" sz="20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»"/>
              <a:defRPr baseline="0" b="0" sz="20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5pPr>
          </a:lstStyle>
          <a:p>
            <a:pPr eaLnBrk="1" hangingPunct="1" latinLnBrk="1" lvl="0">
              <a:lnSpc>
                <a:spcPct val="90000"/>
              </a:lnSpc>
            </a:pPr>
            <a:r>
              <a:rPr altLang="en-US" lang="zh-CN"/>
              <a:t>Definitions and anatomy of R/S</a:t>
            </a:r>
          </a:p>
          <a:p>
            <a:pPr eaLnBrk="1" hangingPunct="1" latinLnBrk="1" lvl="0">
              <a:lnSpc>
                <a:spcPct val="90000"/>
              </a:lnSpc>
            </a:pPr>
            <a:r>
              <a:rPr altLang="en-US" lang="zh-CN"/>
              <a:t>Functions of respiration	</a:t>
            </a:r>
          </a:p>
          <a:p>
            <a:pPr eaLnBrk="1" hangingPunct="1" latinLnBrk="1" lvl="0">
              <a:lnSpc>
                <a:spcPct val="90000"/>
              </a:lnSpc>
            </a:pPr>
            <a:r>
              <a:rPr altLang="en-US" lang="zh-CN"/>
              <a:t>Mechanics of breathing</a:t>
            </a:r>
          </a:p>
          <a:p>
            <a:pPr eaLnBrk="1" hangingPunct="1" latinLnBrk="1" lvl="0">
              <a:lnSpc>
                <a:spcPct val="90000"/>
              </a:lnSpc>
            </a:pPr>
            <a:r>
              <a:rPr altLang="en-US" lang="zh-CN"/>
              <a:t>Measurements of pulmonary function</a:t>
            </a:r>
          </a:p>
          <a:p>
            <a:pPr eaLnBrk="1" hangingPunct="1" latinLnBrk="1" lvl="0">
              <a:lnSpc>
                <a:spcPct val="90000"/>
              </a:lnSpc>
            </a:pPr>
            <a:r>
              <a:rPr altLang="en-US" lang="zh-CN"/>
              <a:t>Cellular Respiration, Pulmonary disorders</a:t>
            </a:r>
          </a:p>
          <a:p>
            <a:pPr eaLnBrk="1" hangingPunct="1" latinLnBrk="1" lvl="0">
              <a:lnSpc>
                <a:spcPct val="90000"/>
              </a:lnSpc>
            </a:pPr>
            <a:r>
              <a:rPr altLang="en-US" lang="zh-CN"/>
              <a:t>Blood gases - Diffusion</a:t>
            </a:r>
          </a:p>
          <a:p>
            <a:pPr eaLnBrk="1" hangingPunct="1" latinLnBrk="1" lvl="0">
              <a:lnSpc>
                <a:spcPct val="90000"/>
              </a:lnSpc>
            </a:pPr>
            <a:r>
              <a:rPr altLang="en-US" lang="zh-CN"/>
              <a:t>Control of respiration</a:t>
            </a:r>
          </a:p>
          <a:p>
            <a:pPr eaLnBrk="1" hangingPunct="1" latinLnBrk="1" lvl="0">
              <a:lnSpc>
                <a:spcPct val="90000"/>
              </a:lnSpc>
            </a:pPr>
            <a:r>
              <a:rPr altLang="en-US" lang="zh-CN"/>
              <a:t>Transport of O2 and C0</a:t>
            </a:r>
            <a:r>
              <a:rPr baseline="-25000"/>
              <a:t>2</a:t>
            </a:r>
          </a:p>
          <a:p>
            <a:pPr eaLnBrk="1" hangingPunct="1" latinLnBrk="1" lvl="0">
              <a:lnSpc>
                <a:spcPct val="90000"/>
              </a:lnSpc>
            </a:pPr>
            <a:r>
              <a:t>Acid/base balance</a:t>
            </a:r>
          </a:p>
          <a:p>
            <a:pPr eaLnBrk="1" hangingPunct="1" latinLnBrk="1" lvl="0">
              <a:lnSpc>
                <a:spcPct val="90000"/>
              </a:lnSpc>
            </a:pPr>
            <a:r>
              <a:t>Diseases of R/S</a:t>
            </a:r>
          </a:p>
          <a:p>
            <a:pPr lvl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83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22" name=""/>
          <p:cNvSpPr/>
          <p:nvPr>
            <p:ph type="title" sz="full" idx="0"/>
          </p:nvPr>
        </p:nvSpPr>
        <p:spPr>
          <a:xfrm rot="0">
            <a:off x="457200" y="274637"/>
            <a:ext cx="8229600" cy="868362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ctr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44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1pPr>
          </a:lstStyle>
          <a:p>
            <a:pPr eaLnBrk="1" hangingPunct="1" latinLnBrk="1" lvl="0"/>
            <a:r>
              <a:rPr altLang="en-US" sz="4000" lang="zh-CN"/>
              <a:t>Relationship between pleural sac &amp; the lung</a:t>
            </a:r>
          </a:p>
        </p:txBody>
      </p:sp>
      <p:pic>
        <p:nvPicPr>
          <p:cNvPr id="2097162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0" y="1295400"/>
            <a:ext cx="9144000" cy="5562600"/>
          </a:xfrm>
          <a:prstGeom prst="rect"/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84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23" name=""/>
          <p:cNvSpPr/>
          <p:nvPr>
            <p:ph type="title" sz="full" idx="0"/>
          </p:nvPr>
        </p:nvSpPr>
        <p:spPr>
          <a:xfrm rot="0">
            <a:off x="457200" y="0"/>
            <a:ext cx="8229600" cy="609600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ctr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44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1pPr>
          </a:lstStyle>
          <a:p>
            <a:pPr eaLnBrk="1" hangingPunct="1" latinLnBrk="1" lvl="0"/>
            <a:r>
              <a:rPr altLang="en-US" sz="7200" lang="zh-CN"/>
              <a:t>Pneumothorax</a:t>
            </a:r>
          </a:p>
        </p:txBody>
      </p:sp>
      <p:pic>
        <p:nvPicPr>
          <p:cNvPr id="2097163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0" y="914400"/>
            <a:ext cx="9144000" cy="5943600"/>
          </a:xfrm>
          <a:prstGeom prst="rect"/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85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pic>
        <p:nvPicPr>
          <p:cNvPr id="2097164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1219200" y="685800"/>
            <a:ext cx="7391400" cy="5867400"/>
          </a:xfrm>
          <a:prstGeom prst="rect"/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86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24" name=""/>
          <p:cNvSpPr/>
          <p:nvPr>
            <p:ph type="title" sz="full" idx="0"/>
          </p:nvPr>
        </p:nvSpPr>
        <p:spPr>
          <a:xfrm rot="0">
            <a:off x="457200" y="274637"/>
            <a:ext cx="8229600" cy="1143000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ctr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44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1pPr>
          </a:lstStyle>
          <a:p>
            <a:pPr eaLnBrk="1" hangingPunct="1" latinLnBrk="1" lvl="0"/>
            <a:r>
              <a:rPr altLang="en-US" lang="zh-CN"/>
              <a:t>Gas Laws</a:t>
            </a:r>
          </a:p>
        </p:txBody>
      </p:sp>
      <p:sp>
        <p:nvSpPr>
          <p:cNvPr id="1048625" name=""/>
          <p:cNvSpPr/>
          <p:nvPr>
            <p:ph sz="full" idx="1"/>
          </p:nvPr>
        </p:nvSpPr>
        <p:spPr>
          <a:xfrm rot="0">
            <a:off x="457200" y="1295400"/>
            <a:ext cx="8229600" cy="5257800"/>
          </a:xfrm>
          <a:prstGeom prst="rect"/>
          <a:noFill/>
          <a:ln>
            <a:noFill/>
          </a:ln>
        </p:spPr>
        <p:txBody>
          <a:bodyPr anchor="t" bIns="45720" lIns="91440" rIns="91440" tIns="45720"/>
          <a:lstStyle>
            <a:lvl1pPr algn="l" fontAlgn="base" indent="-342900" latinLnBrk="1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•"/>
              <a:defRPr baseline="0" b="0" sz="32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–"/>
              <a:defRPr baseline="0" b="0" sz="28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•"/>
              <a:defRPr baseline="0" b="0" sz="24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–"/>
              <a:defRPr baseline="0" b="0" sz="20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»"/>
              <a:defRPr baseline="0" b="0" sz="20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5pPr>
          </a:lstStyle>
          <a:p>
            <a:pPr eaLnBrk="1" hangingPunct="1" indent="-609600" latinLnBrk="1" lvl="0" marL="609600">
              <a:buFont typeface="Wingdings" pitchFamily="2" charset="2"/>
              <a:buAutoNum type="arabicPeriod" startAt="1"/>
            </a:pPr>
            <a:r>
              <a:rPr altLang="en-US" sz="2800" lang="zh-CN"/>
              <a:t>The total </a:t>
            </a:r>
            <a:r>
              <a:rPr b="1" sz="2800"/>
              <a:t>Pressure of a mixture of gases </a:t>
            </a:r>
            <a:r>
              <a:rPr sz="2800"/>
              <a:t>is the sum of the pressures of the individual gases </a:t>
            </a:r>
            <a:r>
              <a:rPr b="1" sz="2800">
                <a:solidFill>
                  <a:srgbClr val="FFC000"/>
                </a:solidFill>
              </a:rPr>
              <a:t>(Dalton’s Law)</a:t>
            </a:r>
          </a:p>
          <a:p>
            <a:pPr eaLnBrk="1" hangingPunct="1" indent="-609600" latinLnBrk="1" lvl="0" marL="609600">
              <a:buFont typeface="Wingdings" pitchFamily="2" charset="2"/>
              <a:buAutoNum type="arabicPeriod" startAt="1"/>
            </a:pPr>
            <a:r>
              <a:rPr sz="2800"/>
              <a:t>Gases, singly or in a mixture, move from areas of higher pressure to areas of lower pressure.</a:t>
            </a:r>
          </a:p>
          <a:p>
            <a:pPr eaLnBrk="1" hangingPunct="1" indent="-609600" latinLnBrk="1" lvl="0" marL="609600">
              <a:buFont typeface="Wingdings" pitchFamily="2" charset="2"/>
              <a:buAutoNum type="arabicPeriod" startAt="1"/>
            </a:pPr>
            <a:r>
              <a:rPr sz="2800"/>
              <a:t>If the </a:t>
            </a:r>
            <a:r>
              <a:rPr b="1" sz="2800"/>
              <a:t>volume of a container of gas changes</a:t>
            </a:r>
            <a:r>
              <a:rPr sz="2800"/>
              <a:t>, the pressure of the gas will change in an inverse manner </a:t>
            </a:r>
            <a:r>
              <a:rPr b="1" sz="2800">
                <a:solidFill>
                  <a:srgbClr val="FFC000"/>
                </a:solidFill>
              </a:rPr>
              <a:t>( Boyle’s Law)</a:t>
            </a:r>
          </a:p>
          <a:p>
            <a:pPr eaLnBrk="1" hangingPunct="1" indent="-609600" latinLnBrk="1" lvl="0" marL="609600">
              <a:buFont typeface="Wingdings" pitchFamily="2" charset="2"/>
              <a:buAutoNum type="arabicPeriod" startAt="1"/>
            </a:pPr>
            <a:r>
              <a:rPr sz="2800"/>
              <a:t>The </a:t>
            </a:r>
            <a:r>
              <a:rPr b="1" sz="2800"/>
              <a:t>amount of a gas that will dissolve in a liquid </a:t>
            </a:r>
            <a:r>
              <a:rPr sz="2800"/>
              <a:t>is determined by </a:t>
            </a:r>
            <a:r>
              <a:rPr b="1" sz="2800"/>
              <a:t>the partial pressure of the gas </a:t>
            </a:r>
            <a:r>
              <a:rPr sz="2800"/>
              <a:t>and the gas’s solubility in the liquid</a:t>
            </a:r>
          </a:p>
        </p:txBody>
      </p:sp>
      <p:sp>
        <p:nvSpPr>
          <p:cNvPr id="1048626" name=""/>
          <p:cNvSpPr/>
          <p:nvPr/>
        </p:nvSpPr>
        <p:spPr>
          <a:xfrm rot="0">
            <a:off x="381000" y="228600"/>
            <a:ext cx="8229600" cy="1143000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5pPr>
          </a:lstStyle>
          <a:p>
            <a:pPr algn="ctr" eaLnBrk="1" hangingPunct="1" latinLnBrk="1" lvl="0"/>
            <a:r>
              <a:rPr altLang="en-US" b="1" sz="4400" lang="zh-CN">
                <a:solidFill>
                  <a:schemeClr val="lt2"/>
                </a:solidFill>
                <a:effectLst>
                  <a:outerShdw algn="tl" blurRad="38100" dir="2700000" dist="38100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1048627" name=""/>
          <p:cNvSpPr/>
          <p:nvPr/>
        </p:nvSpPr>
        <p:spPr>
          <a:xfrm rot="0">
            <a:off x="381000" y="1295400"/>
            <a:ext cx="8229600" cy="5181600"/>
          </a:xfrm>
          <a:prstGeom prst="rect"/>
          <a:noFill/>
          <a:ln>
            <a:noFill/>
          </a:ln>
        </p:spPr>
        <p:txBody>
          <a:bodyPr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>
                <a:solidFill>
                  <a:schemeClr val="dk1"/>
                </a:solidFill>
                <a:latin typeface="Garamond" pitchFamily="18" charset="0"/>
                <a:sym typeface="Garamond" pitchFamily="18" charset="0"/>
              </a:defRPr>
            </a:lvl5pPr>
          </a:lstStyle>
          <a:p>
            <a:pPr eaLnBrk="1" hangingPunct="1" indent="-609600" latinLnBrk="1" lvl="0" marL="609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altLang="en-US" sz="2400" lang="zh-CN">
                <a:effectLst>
                  <a:outerShdw algn="tl" blurRad="38100" dir="2700000" dist="38100">
                    <a:srgbClr val="C0C0C0"/>
                  </a:outerShdw>
                </a:effectLst>
              </a:rPr>
              <a:t>. </a:t>
            </a:r>
            <a:r>
              <a:rPr sz="3200">
                <a:effectLst>
                  <a:outerShdw algn="tl" blurRad="38100" dir="2700000" dist="38100">
                    <a:srgbClr val="C0C0C0"/>
                  </a:outerShdw>
                </a:effectLst>
              </a:rPr>
              <a:t> </a:t>
            </a:r>
          </a:p>
        </p:txBody>
      </p:sp>
    </p:spTree>
  </p:cSld>
  <p:clrMapOvr>
    <a:masterClrMapping/>
  </p:clrMapOvr>
  <p:timing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87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pic>
        <p:nvPicPr>
          <p:cNvPr id="2097165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0" y="0"/>
            <a:ext cx="9144000" cy="6858000"/>
          </a:xfrm>
          <a:prstGeom prst="rect"/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88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28" name=""/>
          <p:cNvSpPr/>
          <p:nvPr>
            <p:ph type="title" sz="full" idx="0"/>
          </p:nvPr>
        </p:nvSpPr>
        <p:spPr>
          <a:xfrm rot="0">
            <a:off x="457200" y="274637"/>
            <a:ext cx="8229600" cy="1143000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ctr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44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1pPr>
          </a:lstStyle>
          <a:p>
            <a:r>
              <a:rPr altLang="en-US" lang="zh-CN"/>
              <a:t>Transmural pressure gradient</a:t>
            </a:r>
          </a:p>
        </p:txBody>
      </p:sp>
      <p:sp>
        <p:nvSpPr>
          <p:cNvPr id="1048629" name=""/>
          <p:cNvSpPr/>
          <p:nvPr>
            <p:ph sz="full" idx="1"/>
          </p:nvPr>
        </p:nvSpPr>
        <p:spPr>
          <a:xfrm rot="0">
            <a:off x="457200" y="1600200"/>
            <a:ext cx="8229600" cy="4525962"/>
          </a:xfrm>
          <a:prstGeom prst="rect"/>
          <a:noFill/>
          <a:ln>
            <a:noFill/>
          </a:ln>
        </p:spPr>
        <p:txBody>
          <a:bodyPr anchor="t" bIns="45720" lIns="91440" rIns="91440" tIns="45720"/>
          <a:lstStyle>
            <a:lvl1pPr algn="l" fontAlgn="base" indent="-342900" latinLnBrk="1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•"/>
              <a:defRPr baseline="0" b="0" sz="32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–"/>
              <a:defRPr baseline="0" b="0" sz="28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•"/>
              <a:defRPr baseline="0" b="0" sz="24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–"/>
              <a:defRPr baseline="0" b="0" sz="20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»"/>
              <a:defRPr baseline="0" b="0" sz="20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5pPr>
          </a:lstStyle>
          <a:p>
            <a:endParaRPr altLang="en-US" lang="zh-CN"/>
          </a:p>
        </p:txBody>
      </p:sp>
      <p:pic>
        <p:nvPicPr>
          <p:cNvPr id="2097166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457200" y="1219200"/>
            <a:ext cx="8382000" cy="5638800"/>
          </a:xfrm>
          <a:prstGeom prst="rect"/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89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30" name=""/>
          <p:cNvSpPr/>
          <p:nvPr>
            <p:ph type="title" sz="full" idx="0"/>
          </p:nvPr>
        </p:nvSpPr>
        <p:spPr>
          <a:xfrm rot="0">
            <a:off x="457200" y="274637"/>
            <a:ext cx="8229600" cy="1143000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ctr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44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1pPr>
          </a:lstStyle>
          <a:p>
            <a:pPr eaLnBrk="1" hangingPunct="1" latinLnBrk="1" lvl="0"/>
            <a:r>
              <a:rPr altLang="en-US" lang="zh-CN"/>
              <a:t>Pressures in Respiratory system</a:t>
            </a:r>
          </a:p>
        </p:txBody>
      </p:sp>
      <p:pic>
        <p:nvPicPr>
          <p:cNvPr id="2097167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457200" y="1447800"/>
            <a:ext cx="8305800" cy="5410200"/>
          </a:xfrm>
          <a:prstGeom prst="rect"/>
          <a:noFill/>
          <a:ln>
            <a:noFill/>
          </a:ln>
        </p:spPr>
      </p:pic>
    </p:spTree>
  </p:cSld>
  <p:clrMapOvr>
    <a:masterClrMapping/>
  </p:clrMapOvr>
  <p:timing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90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31" name=""/>
          <p:cNvSpPr/>
          <p:nvPr>
            <p:ph type="title" sz="full" idx="0"/>
          </p:nvPr>
        </p:nvSpPr>
        <p:spPr>
          <a:xfrm rot="0">
            <a:off x="457200" y="274637"/>
            <a:ext cx="8229600" cy="1143000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ctr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44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1pPr>
          </a:lstStyle>
          <a:p>
            <a:pPr eaLnBrk="1" hangingPunct="1" latinLnBrk="1" lvl="0"/>
            <a:r>
              <a:rPr altLang="en-US" lang="zh-CN"/>
              <a:t>Pulmonary Ventilation</a:t>
            </a:r>
          </a:p>
        </p:txBody>
      </p:sp>
      <p:sp>
        <p:nvSpPr>
          <p:cNvPr id="1048632" name=""/>
          <p:cNvSpPr/>
          <p:nvPr>
            <p:ph sz="full" idx="1"/>
          </p:nvPr>
        </p:nvSpPr>
        <p:spPr>
          <a:xfrm rot="0">
            <a:off x="457200" y="1600200"/>
            <a:ext cx="8229600" cy="4525962"/>
          </a:xfrm>
          <a:prstGeom prst="rect"/>
          <a:noFill/>
          <a:ln>
            <a:noFill/>
          </a:ln>
        </p:spPr>
        <p:txBody>
          <a:bodyPr anchor="t" bIns="45720" lIns="91440" rIns="91440" tIns="45720"/>
          <a:lstStyle>
            <a:lvl1pPr algn="l" fontAlgn="base" indent="-342900" latinLnBrk="1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•"/>
              <a:defRPr baseline="0" b="0" sz="32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–"/>
              <a:defRPr baseline="0" b="0" sz="28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•"/>
              <a:defRPr baseline="0" b="0" sz="24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–"/>
              <a:defRPr baseline="0" b="0" sz="20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»"/>
              <a:defRPr baseline="0" b="0" sz="20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5pPr>
          </a:lstStyle>
          <a:p>
            <a:pPr eaLnBrk="1" hangingPunct="1" latinLnBrk="1" lvl="0">
              <a:lnSpc>
                <a:spcPct val="90000"/>
              </a:lnSpc>
              <a:buFont typeface="Wingdings" pitchFamily="2" charset="2"/>
              <a:buNone/>
            </a:pPr>
            <a:r>
              <a:rPr altLang="en-US" sz="2800" lang="zh-CN"/>
              <a:t>   </a:t>
            </a:r>
          </a:p>
          <a:p>
            <a:pPr eaLnBrk="1" hangingPunct="1" latinLnBrk="1" lvl="0">
              <a:lnSpc>
                <a:spcPct val="90000"/>
              </a:lnSpc>
              <a:buFont typeface="Wingdings" pitchFamily="2" charset="2"/>
              <a:buNone/>
            </a:pPr>
            <a:r>
              <a:rPr altLang="en-US" sz="2800" lang="zh-CN"/>
              <a:t>    </a:t>
            </a:r>
            <a:r>
              <a:t>Pulmonary ventilation is defined as inflow  &amp; outflow of air between the atmosphere &amp; the lung alveoli</a:t>
            </a:r>
          </a:p>
          <a:p>
            <a:pPr eaLnBrk="1" hangingPunct="1" latinLnBrk="1" lvl="0">
              <a:lnSpc>
                <a:spcPct val="90000"/>
              </a:lnSpc>
              <a:buFont typeface="Wingdings" pitchFamily="2" charset="2"/>
              <a:buNone/>
            </a:pPr>
          </a:p>
          <a:p>
            <a:pPr eaLnBrk="1" hangingPunct="1" latinLnBrk="1" lvl="0">
              <a:lnSpc>
                <a:spcPct val="90000"/>
              </a:lnSpc>
              <a:buFont typeface="Wingdings" pitchFamily="2" charset="2"/>
              <a:buNone/>
            </a:pPr>
            <a:r>
              <a:t>   </a:t>
            </a:r>
            <a:r>
              <a:rPr b="1"/>
              <a:t>Inflow</a:t>
            </a:r>
            <a:r>
              <a:t>    </a:t>
            </a:r>
            <a:r>
              <a:rPr>
                <a:sym typeface="Wingdings" pitchFamily="2" charset="2"/>
              </a:rPr>
              <a:t>  Inspiration</a:t>
            </a:r>
          </a:p>
          <a:p>
            <a:pPr eaLnBrk="1" hangingPunct="1" latinLnBrk="1" lvl="0">
              <a:lnSpc>
                <a:spcPct val="90000"/>
              </a:lnSpc>
              <a:buFont typeface="Wingdings" pitchFamily="2" charset="2"/>
              <a:buNone/>
            </a:pPr>
            <a:endParaRPr>
              <a:sym typeface="Wingdings" pitchFamily="2" charset="2"/>
            </a:endParaRPr>
          </a:p>
          <a:p>
            <a:pPr eaLnBrk="1" hangingPunct="1" latinLnBrk="1" lvl="0">
              <a:lnSpc>
                <a:spcPct val="90000"/>
              </a:lnSpc>
              <a:buFont typeface="Wingdings" pitchFamily="2" charset="2"/>
              <a:buNone/>
            </a:pPr>
            <a:r>
              <a:rPr>
                <a:sym typeface="Wingdings" pitchFamily="2" charset="2"/>
              </a:rPr>
              <a:t>   </a:t>
            </a:r>
            <a:r>
              <a:rPr b="1">
                <a:sym typeface="Wingdings" pitchFamily="2" charset="2"/>
              </a:rPr>
              <a:t>Outflow</a:t>
            </a:r>
            <a:r>
              <a:rPr>
                <a:sym typeface="Wingdings" pitchFamily="2" charset="2"/>
              </a:rPr>
              <a:t>   Expiration</a:t>
            </a:r>
          </a:p>
          <a:p>
            <a:pPr eaLnBrk="1" hangingPunct="1" latinLnBrk="1" lvl="0">
              <a:lnSpc>
                <a:spcPct val="90000"/>
              </a:lnSpc>
              <a:buFont typeface="Wingdings" pitchFamily="2" charset="2"/>
              <a:buNone/>
            </a:pPr>
            <a:r>
              <a:rPr sz="2800"/>
              <a:t>  </a:t>
            </a:r>
          </a:p>
        </p:txBody>
      </p:sp>
    </p:spTree>
  </p:cSld>
  <p:clrMapOvr>
    <a:masterClrMapping/>
  </p:clrMapOvr>
  <p:timing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91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33" name=""/>
          <p:cNvSpPr/>
          <p:nvPr>
            <p:ph type="title" sz="full" idx="0"/>
          </p:nvPr>
        </p:nvSpPr>
        <p:spPr>
          <a:xfrm rot="0">
            <a:off x="457200" y="274637"/>
            <a:ext cx="8229600" cy="1143000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ctr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44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1pPr>
          </a:lstStyle>
          <a:p>
            <a:pPr eaLnBrk="1" hangingPunct="1" latinLnBrk="1" lvl="0"/>
            <a:r>
              <a:rPr altLang="en-US" lang="zh-CN"/>
              <a:t>Role of Diaphragm </a:t>
            </a:r>
          </a:p>
        </p:txBody>
      </p:sp>
      <p:pic>
        <p:nvPicPr>
          <p:cNvPr id="2097168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0" y="1704975"/>
            <a:ext cx="9144000" cy="3705225"/>
          </a:xfrm>
          <a:prstGeom prst="rect"/>
          <a:noFill/>
          <a:ln>
            <a:noFill/>
          </a:ln>
        </p:spPr>
      </p:pic>
    </p:spTree>
  </p:cSld>
  <p:clrMapOvr>
    <a:masterClrMapping/>
  </p:clrMapOvr>
  <p:timing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92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34" name=""/>
          <p:cNvSpPr/>
          <p:nvPr>
            <p:ph type="title" sz="full" idx="0"/>
          </p:nvPr>
        </p:nvSpPr>
        <p:spPr>
          <a:xfrm rot="0">
            <a:off x="457200" y="274637"/>
            <a:ext cx="8229600" cy="1143000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ctr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44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1pPr>
          </a:lstStyle>
          <a:p>
            <a:pPr eaLnBrk="1" hangingPunct="1" latinLnBrk="1" lvl="0"/>
            <a:r>
              <a:rPr altLang="en-US" sz="4000" lang="zh-CN"/>
              <a:t>Movement of rib cage during Inspiration</a:t>
            </a:r>
          </a:p>
        </p:txBody>
      </p:sp>
      <p:pic>
        <p:nvPicPr>
          <p:cNvPr id="2097169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-9525" y="1800225"/>
            <a:ext cx="4657725" cy="3533775"/>
          </a:xfrm>
          <a:prstGeom prst="rect"/>
          <a:noFill/>
          <a:ln>
            <a:noFill/>
          </a:ln>
        </p:spPr>
      </p:pic>
      <p:pic>
        <p:nvPicPr>
          <p:cNvPr id="2097170" name=""/>
          <p:cNvPicPr>
            <a:picLocks/>
          </p:cNvPicPr>
          <p:nvPr/>
        </p:nvPicPr>
        <p:blipFill>
          <a:blip xmlns:r="http://schemas.openxmlformats.org/officeDocument/2006/relationships" r:embed="rId2"/>
          <a:srcRect l="0" t="0" r="0" b="0"/>
          <a:stretch>
            <a:fillRect/>
          </a:stretch>
        </p:blipFill>
        <p:spPr>
          <a:xfrm rot="0">
            <a:off x="4638675" y="2295525"/>
            <a:ext cx="4505325" cy="2886075"/>
          </a:xfrm>
          <a:prstGeom prst="rect"/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63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595" name=""/>
          <p:cNvSpPr/>
          <p:nvPr>
            <p:ph type="title" sz="full" idx="0"/>
          </p:nvPr>
        </p:nvSpPr>
        <p:spPr>
          <a:xfrm rot="0">
            <a:off x="457200" y="274637"/>
            <a:ext cx="8229600" cy="1143000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ctr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44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1pPr>
          </a:lstStyle>
          <a:p>
            <a:r>
              <a:rPr altLang="en-US" lang="zh-CN"/>
              <a:t>Anatomy review</a:t>
            </a:r>
          </a:p>
        </p:txBody>
      </p:sp>
      <p:pic>
        <p:nvPicPr>
          <p:cNvPr id="2097152" name=""/>
          <p:cNvPicPr>
            <a:picLocks/>
          </p:cNvPicPr>
          <p:nvPr>
            <p:ph sz="full" idx="1"/>
          </p:nvPr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609600" y="1371600"/>
            <a:ext cx="7848600" cy="5257800"/>
          </a:xfrm>
          <a:prstGeom prst="rect"/>
          <a:noFill/>
          <a:ln w="9525" cap="flat" cmpd="sng">
            <a:solidFill>
              <a:srgbClr val="B03918">
                <a:alpha val="100000"/>
              </a:srgbClr>
            </a:solidFill>
            <a:prstDash val="solid"/>
            <a:miter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93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pic>
        <p:nvPicPr>
          <p:cNvPr id="2097171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838200" y="304800"/>
            <a:ext cx="7620000" cy="6248400"/>
          </a:xfrm>
          <a:prstGeom prst="rect"/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94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35" name=""/>
          <p:cNvSpPr/>
          <p:nvPr>
            <p:ph type="title" sz="full" idx="0"/>
          </p:nvPr>
        </p:nvSpPr>
        <p:spPr>
          <a:xfrm rot="0">
            <a:off x="457200" y="304800"/>
            <a:ext cx="8229600" cy="609600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ctr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44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1pPr>
          </a:lstStyle>
          <a:p>
            <a:pPr eaLnBrk="1" hangingPunct="1" latinLnBrk="1" lvl="0"/>
            <a:r>
              <a:rPr altLang="en-US" sz="3600" lang="zh-CN"/>
              <a:t>Mechanism of Inspiration</a:t>
            </a:r>
            <a:br/>
            <a:endParaRPr altLang="en-US" sz="3600" lang="zh-CN"/>
          </a:p>
        </p:txBody>
      </p:sp>
      <p:sp>
        <p:nvSpPr>
          <p:cNvPr id="1048636" name=""/>
          <p:cNvSpPr/>
          <p:nvPr>
            <p:ph sz="full" idx="1"/>
          </p:nvPr>
        </p:nvSpPr>
        <p:spPr>
          <a:xfrm rot="0">
            <a:off x="381000" y="685800"/>
            <a:ext cx="8763000" cy="5943600"/>
          </a:xfrm>
          <a:prstGeom prst="rect"/>
          <a:noFill/>
          <a:ln>
            <a:noFill/>
          </a:ln>
        </p:spPr>
        <p:txBody>
          <a:bodyPr anchor="t" bIns="45720" lIns="91440" rIns="91440" tIns="45720"/>
          <a:lstStyle>
            <a:lvl1pPr algn="l" fontAlgn="base" indent="-342900" latinLnBrk="1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•"/>
              <a:defRPr baseline="0" b="0" sz="32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–"/>
              <a:defRPr baseline="0" b="0" sz="28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•"/>
              <a:defRPr baseline="0" b="0" sz="24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–"/>
              <a:defRPr baseline="0" b="0" sz="20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»"/>
              <a:defRPr baseline="0" b="0" sz="20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5pPr>
          </a:lstStyle>
          <a:p>
            <a:pPr eaLnBrk="1" hangingPunct="1" latinLnBrk="1" lvl="0">
              <a:buFont typeface="Wingdings" pitchFamily="2" charset="2"/>
              <a:buNone/>
            </a:pPr>
            <a:r>
              <a:rPr altLang="en-US" sz="2000" lang="zh-CN"/>
              <a:t>Contraction of  Diaphragm                 	Contraction of Chest elevating                                   		                                                 muscles			</a:t>
            </a:r>
          </a:p>
          <a:p>
            <a:pPr eaLnBrk="1" hangingPunct="1" latinLnBrk="1" lvl="0">
              <a:buFont typeface="Wingdings" pitchFamily="2" charset="2"/>
              <a:buNone/>
            </a:pPr>
            <a:r>
              <a:rPr sz="2000"/>
              <a:t>Increase in vertical dimension of Thorax	Increase in antero-posterior (mostly)                					and  transverse dimensions of thorax</a:t>
            </a:r>
          </a:p>
          <a:p>
            <a:pPr eaLnBrk="1" hangingPunct="1" latinLnBrk="1" lvl="0">
              <a:buFont typeface="Wingdings" pitchFamily="2" charset="2"/>
              <a:buNone/>
            </a:pPr>
            <a:r>
              <a:rPr sz="2000"/>
              <a:t>Pulling of the lungs outward and downward </a:t>
            </a:r>
          </a:p>
          <a:p>
            <a:pPr eaLnBrk="1" hangingPunct="1" latinLnBrk="1" lvl="0">
              <a:buFont typeface="Wingdings" pitchFamily="2" charset="2"/>
              <a:buNone/>
            </a:pPr>
            <a:endParaRPr sz="1200"/>
          </a:p>
          <a:p>
            <a:pPr eaLnBrk="1" hangingPunct="1" latinLnBrk="1" lvl="0">
              <a:buFont typeface="Wingdings" pitchFamily="2" charset="2"/>
              <a:buNone/>
            </a:pPr>
            <a:r>
              <a:rPr sz="2000"/>
              <a:t>Expansion of lungs </a:t>
            </a:r>
          </a:p>
          <a:p>
            <a:pPr eaLnBrk="1" hangingPunct="1" latinLnBrk="1" lvl="0">
              <a:buFont typeface="Wingdings" pitchFamily="2" charset="2"/>
              <a:buNone/>
            </a:pPr>
            <a:endParaRPr sz="1200"/>
          </a:p>
          <a:p>
            <a:pPr eaLnBrk="1" hangingPunct="1" latinLnBrk="1" lvl="0">
              <a:buFont typeface="Wingdings" pitchFamily="2" charset="2"/>
              <a:buNone/>
            </a:pPr>
            <a:r>
              <a:rPr sz="2000"/>
              <a:t>Decrease in intrapulmonary pressure</a:t>
            </a:r>
          </a:p>
          <a:p>
            <a:pPr eaLnBrk="1" hangingPunct="1" latinLnBrk="1" lvl="0">
              <a:buFont typeface="Wingdings" pitchFamily="2" charset="2"/>
              <a:buNone/>
            </a:pPr>
            <a:endParaRPr sz="2000"/>
          </a:p>
          <a:p>
            <a:pPr eaLnBrk="1" hangingPunct="1" latinLnBrk="1" lvl="0">
              <a:buFont typeface="Wingdings" pitchFamily="2" charset="2"/>
              <a:buNone/>
            </a:pPr>
            <a:r>
              <a:rPr sz="2000"/>
              <a:t>Establishment of pressure gradient from atmosphere to alveoli</a:t>
            </a:r>
          </a:p>
          <a:p>
            <a:pPr eaLnBrk="1" hangingPunct="1" latinLnBrk="1" lvl="0">
              <a:buFont typeface="Wingdings" pitchFamily="2" charset="2"/>
              <a:buNone/>
            </a:pPr>
            <a:endParaRPr sz="2000"/>
          </a:p>
          <a:p>
            <a:pPr eaLnBrk="1" hangingPunct="1" latinLnBrk="1" lvl="0">
              <a:buFont typeface="Wingdings" pitchFamily="2" charset="2"/>
              <a:buNone/>
            </a:pPr>
            <a:r>
              <a:rPr sz="2000"/>
              <a:t>Start of inspiration</a:t>
            </a:r>
          </a:p>
          <a:p>
            <a:pPr eaLnBrk="1" hangingPunct="1" latinLnBrk="1" lvl="0">
              <a:buFont typeface="Wingdings" pitchFamily="2" charset="2"/>
              <a:buNone/>
            </a:pPr>
            <a:endParaRPr sz="1200"/>
          </a:p>
          <a:p>
            <a:pPr eaLnBrk="1" hangingPunct="1" latinLnBrk="1" lvl="0">
              <a:buNone/>
            </a:pPr>
            <a:r>
              <a:rPr sz="2000"/>
              <a:t> Intrapulmonary pressure becomes equal to atmospheric</a:t>
            </a:r>
          </a:p>
          <a:p>
            <a:pPr eaLnBrk="1" hangingPunct="1" latinLnBrk="1" lvl="0">
              <a:buFont typeface="Wingdings" pitchFamily="2" charset="2"/>
              <a:buNone/>
            </a:pPr>
            <a:r>
              <a:rPr sz="2000"/>
              <a:t>       </a:t>
            </a:r>
          </a:p>
        </p:txBody>
      </p:sp>
      <p:sp>
        <p:nvSpPr>
          <p:cNvPr id="1048637" name=""/>
          <p:cNvSpPr/>
          <p:nvPr/>
        </p:nvSpPr>
        <p:spPr>
          <a:xfrm rot="0">
            <a:off x="1447800" y="1066800"/>
            <a:ext cx="0" cy="304800"/>
          </a:xfrm>
          <a:prstGeom prst="line"/>
          <a:noFill/>
          <a:ln w="28575" cap="flat" cmpd="sng">
            <a:solidFill>
              <a:schemeClr val="dk1">
                <a:alpha val="100000"/>
              </a:schemeClr>
            </a:solidFill>
            <a:prstDash val="solid"/>
            <a:miter/>
            <a:tailEnd type="triangle" w="med" len="med"/>
          </a:ln>
        </p:spPr>
      </p:sp>
      <p:sp>
        <p:nvSpPr>
          <p:cNvPr id="1048638" name=""/>
          <p:cNvSpPr/>
          <p:nvPr/>
        </p:nvSpPr>
        <p:spPr>
          <a:xfrm rot="0">
            <a:off x="1447800" y="1752600"/>
            <a:ext cx="0" cy="304800"/>
          </a:xfrm>
          <a:prstGeom prst="line"/>
          <a:noFill/>
          <a:ln w="28575" cap="flat" cmpd="sng">
            <a:solidFill>
              <a:schemeClr val="dk1">
                <a:alpha val="100000"/>
              </a:schemeClr>
            </a:solidFill>
            <a:prstDash val="solid"/>
            <a:miter/>
            <a:tailEnd type="triangle" w="med" len="med"/>
          </a:ln>
        </p:spPr>
      </p:sp>
      <p:sp>
        <p:nvSpPr>
          <p:cNvPr id="1048639" name=""/>
          <p:cNvSpPr/>
          <p:nvPr/>
        </p:nvSpPr>
        <p:spPr>
          <a:xfrm rot="0">
            <a:off x="6324600" y="1066800"/>
            <a:ext cx="0" cy="304800"/>
          </a:xfrm>
          <a:prstGeom prst="line"/>
          <a:noFill/>
          <a:ln w="28575" cap="flat" cmpd="sng">
            <a:solidFill>
              <a:schemeClr val="dk1">
                <a:alpha val="100000"/>
              </a:schemeClr>
            </a:solidFill>
            <a:prstDash val="solid"/>
            <a:miter/>
            <a:tailEnd type="triangle" w="med" len="med"/>
          </a:ln>
        </p:spPr>
      </p:sp>
      <p:sp>
        <p:nvSpPr>
          <p:cNvPr id="1048640" name=""/>
          <p:cNvSpPr/>
          <p:nvPr/>
        </p:nvSpPr>
        <p:spPr>
          <a:xfrm rot="0">
            <a:off x="1447800" y="2362200"/>
            <a:ext cx="0" cy="304800"/>
          </a:xfrm>
          <a:prstGeom prst="line"/>
          <a:noFill/>
          <a:ln w="28575" cap="flat" cmpd="sng">
            <a:solidFill>
              <a:schemeClr val="dk1">
                <a:alpha val="100000"/>
              </a:schemeClr>
            </a:solidFill>
            <a:prstDash val="solid"/>
            <a:miter/>
            <a:tailEnd type="triangle" w="med" len="med"/>
          </a:ln>
        </p:spPr>
      </p:sp>
      <p:sp>
        <p:nvSpPr>
          <p:cNvPr id="1048641" name=""/>
          <p:cNvSpPr/>
          <p:nvPr/>
        </p:nvSpPr>
        <p:spPr>
          <a:xfrm rot="0">
            <a:off x="1433512" y="2971800"/>
            <a:ext cx="0" cy="304800"/>
          </a:xfrm>
          <a:prstGeom prst="line"/>
          <a:noFill/>
          <a:ln w="28575" cap="flat" cmpd="sng">
            <a:solidFill>
              <a:schemeClr val="dk1">
                <a:alpha val="100000"/>
              </a:schemeClr>
            </a:solidFill>
            <a:prstDash val="solid"/>
            <a:miter/>
            <a:tailEnd type="triangle" w="med" len="med"/>
          </a:ln>
        </p:spPr>
      </p:sp>
      <p:sp>
        <p:nvSpPr>
          <p:cNvPr id="1048642" name=""/>
          <p:cNvSpPr/>
          <p:nvPr/>
        </p:nvSpPr>
        <p:spPr>
          <a:xfrm rot="0">
            <a:off x="1438275" y="4343400"/>
            <a:ext cx="0" cy="304800"/>
          </a:xfrm>
          <a:prstGeom prst="line"/>
          <a:noFill/>
          <a:ln w="28575" cap="flat" cmpd="sng">
            <a:solidFill>
              <a:schemeClr val="dk1">
                <a:alpha val="100000"/>
              </a:schemeClr>
            </a:solidFill>
            <a:prstDash val="solid"/>
            <a:miter/>
            <a:tailEnd type="triangle" w="med" len="med"/>
          </a:ln>
        </p:spPr>
      </p:sp>
      <p:sp>
        <p:nvSpPr>
          <p:cNvPr id="1048643" name=""/>
          <p:cNvSpPr/>
          <p:nvPr/>
        </p:nvSpPr>
        <p:spPr>
          <a:xfrm rot="0">
            <a:off x="1428750" y="5029200"/>
            <a:ext cx="0" cy="304800"/>
          </a:xfrm>
          <a:prstGeom prst="line"/>
          <a:noFill/>
          <a:ln w="28575" cap="flat" cmpd="sng">
            <a:solidFill>
              <a:schemeClr val="dk1">
                <a:alpha val="100000"/>
              </a:schemeClr>
            </a:solidFill>
            <a:prstDash val="solid"/>
            <a:miter/>
            <a:tailEnd type="triangle" w="med" len="med"/>
          </a:ln>
        </p:spPr>
      </p:sp>
      <p:sp>
        <p:nvSpPr>
          <p:cNvPr id="1048644" name=""/>
          <p:cNvSpPr/>
          <p:nvPr/>
        </p:nvSpPr>
        <p:spPr>
          <a:xfrm rot="0">
            <a:off x="7239000" y="2019300"/>
            <a:ext cx="0" cy="266700"/>
          </a:xfrm>
          <a:prstGeom prst="line"/>
          <a:noFill/>
          <a:ln w="28575" cap="flat" cmpd="sng">
            <a:solidFill>
              <a:schemeClr val="dk1">
                <a:alpha val="100000"/>
              </a:schemeClr>
            </a:solidFill>
            <a:prstDash val="solid"/>
            <a:miter/>
          </a:ln>
        </p:spPr>
      </p:sp>
      <p:sp>
        <p:nvSpPr>
          <p:cNvPr id="1048645" name=""/>
          <p:cNvSpPr/>
          <p:nvPr/>
        </p:nvSpPr>
        <p:spPr>
          <a:xfrm rot="0" flipH="1">
            <a:off x="5257800" y="2286000"/>
            <a:ext cx="2286000" cy="0"/>
          </a:xfrm>
          <a:prstGeom prst="line"/>
          <a:noFill/>
          <a:ln w="28575" cap="flat" cmpd="sng">
            <a:solidFill>
              <a:schemeClr val="dk1">
                <a:alpha val="100000"/>
              </a:schemeClr>
            </a:solidFill>
            <a:prstDash val="solid"/>
            <a:miter/>
            <a:tailEnd type="triangle" w="med" len="med"/>
          </a:ln>
        </p:spPr>
      </p:sp>
      <p:sp>
        <p:nvSpPr>
          <p:cNvPr id="1048646" name=""/>
          <p:cNvSpPr/>
          <p:nvPr/>
        </p:nvSpPr>
        <p:spPr>
          <a:xfrm rot="0">
            <a:off x="1447800" y="3581400"/>
            <a:ext cx="0" cy="304800"/>
          </a:xfrm>
          <a:prstGeom prst="line"/>
          <a:noFill/>
          <a:ln w="28575" cap="flat" cmpd="sng">
            <a:solidFill>
              <a:schemeClr val="dk1">
                <a:alpha val="100000"/>
              </a:schemeClr>
            </a:solidFill>
            <a:prstDash val="solid"/>
            <a:miter/>
            <a:tailEnd type="triangle" w="med" len="med"/>
          </a:ln>
        </p:spPr>
      </p:sp>
    </p:spTree>
  </p:cSld>
  <p:clrMapOvr>
    <a:masterClrMapping/>
  </p:clrMapOvr>
  <p:timing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95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pic>
        <p:nvPicPr>
          <p:cNvPr id="2097172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0" y="0"/>
            <a:ext cx="9183688" cy="6858000"/>
          </a:xfrm>
          <a:prstGeom prst="rect"/>
          <a:noFill/>
          <a:ln>
            <a:noFill/>
          </a:ln>
        </p:spPr>
      </p:pic>
      <p:pic>
        <p:nvPicPr>
          <p:cNvPr id="2097179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0">
            <a:off x="2097390" y="-201682"/>
            <a:ext cx="4467244" cy="6858000"/>
          </a:xfrm>
          <a:prstGeom prst="rect"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96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47" name=""/>
          <p:cNvSpPr/>
          <p:nvPr>
            <p:ph type="title" sz="full" idx="0"/>
          </p:nvPr>
        </p:nvSpPr>
        <p:spPr>
          <a:xfrm rot="0">
            <a:off x="457200" y="274637"/>
            <a:ext cx="8229600" cy="639762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ctr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44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1pPr>
          </a:lstStyle>
          <a:p>
            <a:pPr eaLnBrk="1" hangingPunct="1" latinLnBrk="1" lvl="0"/>
            <a:r>
              <a:rPr altLang="en-US" sz="3600" lang="zh-CN"/>
              <a:t>Mechanism of Expiration.</a:t>
            </a:r>
            <a:br/>
            <a:endParaRPr altLang="en-US" sz="3600" lang="zh-CN"/>
          </a:p>
        </p:txBody>
      </p:sp>
      <p:sp>
        <p:nvSpPr>
          <p:cNvPr id="1048648" name=""/>
          <p:cNvSpPr/>
          <p:nvPr>
            <p:ph sz="full" idx="1"/>
          </p:nvPr>
        </p:nvSpPr>
        <p:spPr>
          <a:xfrm rot="0">
            <a:off x="457200" y="528637"/>
            <a:ext cx="8229600" cy="6172200"/>
          </a:xfrm>
          <a:prstGeom prst="rect"/>
          <a:noFill/>
          <a:ln>
            <a:noFill/>
          </a:ln>
        </p:spPr>
        <p:txBody>
          <a:bodyPr anchor="t" bIns="45720" lIns="91440" rIns="91440" tIns="45720"/>
          <a:lstStyle>
            <a:lvl1pPr algn="l" fontAlgn="base" indent="-342900" latinLnBrk="1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•"/>
              <a:defRPr baseline="0" b="0" sz="32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–"/>
              <a:defRPr baseline="0" b="0" sz="28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•"/>
              <a:defRPr baseline="0" b="0" sz="24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–"/>
              <a:defRPr baseline="0" b="0" sz="20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»"/>
              <a:defRPr baseline="0" b="0" sz="20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5pPr>
          </a:lstStyle>
          <a:p>
            <a:pPr eaLnBrk="1" hangingPunct="1" latinLnBrk="1" lvl="0">
              <a:lnSpc>
                <a:spcPct val="90000"/>
              </a:lnSpc>
              <a:buFont typeface="Wingdings" pitchFamily="2" charset="2"/>
              <a:buNone/>
            </a:pPr>
            <a:r>
              <a:rPr altLang="en-US" sz="2000" lang="zh-CN"/>
              <a:t>Relaxation of inspiratory muscles</a:t>
            </a:r>
          </a:p>
          <a:p>
            <a:pPr eaLnBrk="1" hangingPunct="1" latinLnBrk="1" lvl="0">
              <a:lnSpc>
                <a:spcPct val="90000"/>
              </a:lnSpc>
              <a:buFont typeface="Wingdings" pitchFamily="2" charset="2"/>
              <a:buNone/>
            </a:pPr>
            <a:endParaRPr altLang="en-US" sz="2000" lang="zh-CN"/>
          </a:p>
          <a:p>
            <a:pPr eaLnBrk="1" hangingPunct="1" latinLnBrk="1" lvl="0">
              <a:lnSpc>
                <a:spcPct val="90000"/>
              </a:lnSpc>
              <a:buFont typeface="Wingdings" pitchFamily="2" charset="2"/>
              <a:buNone/>
            </a:pPr>
            <a:r>
              <a:rPr altLang="en-US" sz="2000" lang="zh-CN"/>
              <a:t>Decrease in size of thorax </a:t>
            </a:r>
          </a:p>
          <a:p>
            <a:pPr eaLnBrk="1" hangingPunct="1" latinLnBrk="1" lvl="0">
              <a:lnSpc>
                <a:spcPct val="90000"/>
              </a:lnSpc>
              <a:buFont typeface="Wingdings" pitchFamily="2" charset="2"/>
              <a:buNone/>
            </a:pPr>
            <a:endParaRPr altLang="en-US" sz="2000" lang="zh-CN"/>
          </a:p>
          <a:p>
            <a:pPr eaLnBrk="1" hangingPunct="1" latinLnBrk="1" lvl="0">
              <a:lnSpc>
                <a:spcPct val="90000"/>
              </a:lnSpc>
              <a:buFont typeface="Wingdings" pitchFamily="2" charset="2"/>
              <a:buNone/>
            </a:pPr>
            <a:r>
              <a:rPr altLang="en-US" sz="2000" lang="zh-CN"/>
              <a:t>Compression of lungs </a:t>
            </a:r>
          </a:p>
          <a:p>
            <a:pPr eaLnBrk="1" hangingPunct="1" latinLnBrk="1" lvl="0">
              <a:lnSpc>
                <a:spcPct val="90000"/>
              </a:lnSpc>
              <a:buFont typeface="Wingdings" pitchFamily="2" charset="2"/>
              <a:buNone/>
            </a:pPr>
            <a:endParaRPr altLang="en-US" sz="2000" lang="zh-CN"/>
          </a:p>
          <a:p>
            <a:pPr eaLnBrk="1" hangingPunct="1" latinLnBrk="1" lvl="0">
              <a:lnSpc>
                <a:spcPct val="90000"/>
              </a:lnSpc>
              <a:buFont typeface="Wingdings" pitchFamily="2" charset="2"/>
              <a:buNone/>
            </a:pPr>
            <a:r>
              <a:rPr altLang="en-US" sz="2000" lang="zh-CN"/>
              <a:t>Decrease in size of lungs </a:t>
            </a:r>
          </a:p>
          <a:p>
            <a:pPr eaLnBrk="1" hangingPunct="1" latinLnBrk="1" lvl="0">
              <a:lnSpc>
                <a:spcPct val="90000"/>
              </a:lnSpc>
              <a:buFont typeface="Wingdings" pitchFamily="2" charset="2"/>
              <a:buNone/>
            </a:pPr>
            <a:endParaRPr altLang="en-US" sz="2000" lang="zh-CN"/>
          </a:p>
          <a:p>
            <a:pPr eaLnBrk="1" hangingPunct="1" latinLnBrk="1" lvl="0">
              <a:lnSpc>
                <a:spcPct val="90000"/>
              </a:lnSpc>
              <a:buFont typeface="Wingdings" pitchFamily="2" charset="2"/>
              <a:buNone/>
            </a:pPr>
            <a:r>
              <a:rPr altLang="en-US" sz="2000" lang="zh-CN"/>
              <a:t>Increase in intrapulmonary pressure</a:t>
            </a:r>
          </a:p>
          <a:p>
            <a:pPr eaLnBrk="1" hangingPunct="1" latinLnBrk="1" lvl="0">
              <a:lnSpc>
                <a:spcPct val="90000"/>
              </a:lnSpc>
              <a:buFont typeface="Wingdings" pitchFamily="2" charset="2"/>
              <a:buNone/>
            </a:pPr>
            <a:endParaRPr altLang="en-US" sz="2000" lang="zh-CN"/>
          </a:p>
          <a:p>
            <a:pPr eaLnBrk="1" hangingPunct="1" latinLnBrk="1" lvl="0">
              <a:lnSpc>
                <a:spcPct val="90000"/>
              </a:lnSpc>
              <a:buFont typeface="Wingdings" pitchFamily="2" charset="2"/>
              <a:buNone/>
            </a:pPr>
            <a:r>
              <a:rPr altLang="en-US" sz="2000" lang="zh-CN"/>
              <a:t>Establishment of pressure gradient from alveoli to atmosphere</a:t>
            </a:r>
          </a:p>
          <a:p>
            <a:pPr eaLnBrk="1" hangingPunct="1" latinLnBrk="1" lvl="0">
              <a:lnSpc>
                <a:spcPct val="90000"/>
              </a:lnSpc>
              <a:buFont typeface="Wingdings" pitchFamily="2" charset="2"/>
              <a:buNone/>
            </a:pPr>
            <a:endParaRPr altLang="en-US" sz="2000" lang="zh-CN"/>
          </a:p>
          <a:p>
            <a:pPr eaLnBrk="1" hangingPunct="1" latinLnBrk="1" lvl="0">
              <a:lnSpc>
                <a:spcPct val="90000"/>
              </a:lnSpc>
              <a:buFont typeface="Wingdings" pitchFamily="2" charset="2"/>
              <a:buNone/>
            </a:pPr>
            <a:r>
              <a:rPr altLang="en-US" sz="2000" lang="zh-CN"/>
              <a:t>Start of Expiration</a:t>
            </a:r>
          </a:p>
          <a:p>
            <a:pPr eaLnBrk="1" hangingPunct="1" latinLnBrk="1" lvl="0">
              <a:lnSpc>
                <a:spcPct val="90000"/>
              </a:lnSpc>
              <a:buFont typeface="Wingdings" pitchFamily="2" charset="2"/>
              <a:buNone/>
            </a:pPr>
            <a:endParaRPr altLang="en-US" sz="2000" lang="zh-CN"/>
          </a:p>
          <a:p>
            <a:pPr eaLnBrk="1" hangingPunct="1" latinLnBrk="1" lvl="0">
              <a:lnSpc>
                <a:spcPct val="90000"/>
              </a:lnSpc>
              <a:buFont typeface="Wingdings" pitchFamily="2" charset="2"/>
              <a:buNone/>
            </a:pPr>
            <a:r>
              <a:rPr altLang="en-US" sz="2000" lang="zh-CN"/>
              <a:t>Intrapulmonary pressure becomes equal to atmospheric Pressure </a:t>
            </a:r>
          </a:p>
          <a:p>
            <a:pPr eaLnBrk="1" hangingPunct="1" latinLnBrk="1" lvl="0">
              <a:lnSpc>
                <a:spcPct val="90000"/>
              </a:lnSpc>
              <a:buFont typeface="Wingdings" pitchFamily="2" charset="2"/>
              <a:buNone/>
            </a:pPr>
            <a:endParaRPr altLang="en-US" sz="2000" lang="zh-CN"/>
          </a:p>
          <a:p>
            <a:pPr eaLnBrk="1" hangingPunct="1" latinLnBrk="1" lvl="0">
              <a:lnSpc>
                <a:spcPct val="90000"/>
              </a:lnSpc>
              <a:buFont typeface="Wingdings" pitchFamily="2" charset="2"/>
              <a:buNone/>
            </a:pPr>
            <a:r>
              <a:rPr altLang="en-US" sz="2000" lang="zh-CN"/>
              <a:t>End of expiration</a:t>
            </a:r>
          </a:p>
        </p:txBody>
      </p:sp>
      <p:sp>
        <p:nvSpPr>
          <p:cNvPr id="1048649" name=""/>
          <p:cNvSpPr/>
          <p:nvPr/>
        </p:nvSpPr>
        <p:spPr>
          <a:xfrm rot="0">
            <a:off x="1447800" y="914400"/>
            <a:ext cx="0" cy="304800"/>
          </a:xfrm>
          <a:prstGeom prst="line"/>
          <a:noFill/>
          <a:ln w="28575" cap="flat" cmpd="sng">
            <a:solidFill>
              <a:schemeClr val="dk1">
                <a:alpha val="100000"/>
              </a:schemeClr>
            </a:solidFill>
            <a:prstDash val="solid"/>
            <a:miter/>
            <a:tailEnd type="triangle" w="med" len="med"/>
          </a:ln>
        </p:spPr>
      </p:sp>
      <p:sp>
        <p:nvSpPr>
          <p:cNvPr id="1048650" name=""/>
          <p:cNvSpPr/>
          <p:nvPr/>
        </p:nvSpPr>
        <p:spPr>
          <a:xfrm rot="0">
            <a:off x="1447800" y="1600200"/>
            <a:ext cx="0" cy="304800"/>
          </a:xfrm>
          <a:prstGeom prst="line"/>
          <a:noFill/>
          <a:ln w="28575" cap="flat" cmpd="sng">
            <a:solidFill>
              <a:schemeClr val="dk1">
                <a:alpha val="100000"/>
              </a:schemeClr>
            </a:solidFill>
            <a:prstDash val="solid"/>
            <a:miter/>
            <a:tailEnd type="triangle" w="med" len="med"/>
          </a:ln>
        </p:spPr>
      </p:sp>
      <p:sp>
        <p:nvSpPr>
          <p:cNvPr id="1048651" name=""/>
          <p:cNvSpPr/>
          <p:nvPr/>
        </p:nvSpPr>
        <p:spPr>
          <a:xfrm rot="0">
            <a:off x="1447800" y="2209800"/>
            <a:ext cx="0" cy="304800"/>
          </a:xfrm>
          <a:prstGeom prst="line"/>
          <a:noFill/>
          <a:ln w="28575" cap="flat" cmpd="sng">
            <a:solidFill>
              <a:schemeClr val="dk1">
                <a:alpha val="100000"/>
              </a:schemeClr>
            </a:solidFill>
            <a:prstDash val="solid"/>
            <a:miter/>
            <a:tailEnd type="triangle" w="med" len="med"/>
          </a:ln>
        </p:spPr>
      </p:sp>
      <p:sp>
        <p:nvSpPr>
          <p:cNvPr id="1048652" name=""/>
          <p:cNvSpPr/>
          <p:nvPr/>
        </p:nvSpPr>
        <p:spPr>
          <a:xfrm rot="0">
            <a:off x="1447800" y="2895600"/>
            <a:ext cx="0" cy="304800"/>
          </a:xfrm>
          <a:prstGeom prst="line"/>
          <a:noFill/>
          <a:ln w="28575" cap="flat" cmpd="sng">
            <a:solidFill>
              <a:schemeClr val="dk1">
                <a:alpha val="100000"/>
              </a:schemeClr>
            </a:solidFill>
            <a:prstDash val="solid"/>
            <a:miter/>
            <a:tailEnd type="triangle" w="med" len="med"/>
          </a:ln>
        </p:spPr>
      </p:sp>
      <p:sp>
        <p:nvSpPr>
          <p:cNvPr id="1048653" name=""/>
          <p:cNvSpPr/>
          <p:nvPr/>
        </p:nvSpPr>
        <p:spPr>
          <a:xfrm rot="0">
            <a:off x="1447800" y="3581400"/>
            <a:ext cx="0" cy="304800"/>
          </a:xfrm>
          <a:prstGeom prst="line"/>
          <a:noFill/>
          <a:ln w="28575" cap="flat" cmpd="sng">
            <a:solidFill>
              <a:schemeClr val="dk1">
                <a:alpha val="100000"/>
              </a:schemeClr>
            </a:solidFill>
            <a:prstDash val="solid"/>
            <a:miter/>
            <a:tailEnd type="triangle" w="med" len="med"/>
          </a:ln>
        </p:spPr>
      </p:sp>
      <p:sp>
        <p:nvSpPr>
          <p:cNvPr id="1048654" name=""/>
          <p:cNvSpPr/>
          <p:nvPr/>
        </p:nvSpPr>
        <p:spPr>
          <a:xfrm rot="0">
            <a:off x="1447800" y="4224337"/>
            <a:ext cx="0" cy="304800"/>
          </a:xfrm>
          <a:prstGeom prst="line"/>
          <a:noFill/>
          <a:ln w="28575" cap="flat" cmpd="sng">
            <a:solidFill>
              <a:schemeClr val="dk1">
                <a:alpha val="100000"/>
              </a:schemeClr>
            </a:solidFill>
            <a:prstDash val="solid"/>
            <a:miter/>
            <a:tailEnd type="triangle" w="med" len="med"/>
          </a:ln>
        </p:spPr>
      </p:sp>
      <p:sp>
        <p:nvSpPr>
          <p:cNvPr id="1048655" name=""/>
          <p:cNvSpPr/>
          <p:nvPr/>
        </p:nvSpPr>
        <p:spPr>
          <a:xfrm rot="0">
            <a:off x="1447800" y="4953000"/>
            <a:ext cx="0" cy="304800"/>
          </a:xfrm>
          <a:prstGeom prst="line"/>
          <a:noFill/>
          <a:ln w="28575" cap="flat" cmpd="sng">
            <a:solidFill>
              <a:schemeClr val="dk1">
                <a:alpha val="100000"/>
              </a:schemeClr>
            </a:solidFill>
            <a:prstDash val="solid"/>
            <a:miter/>
            <a:tailEnd type="triangle" w="med" len="med"/>
          </a:ln>
        </p:spPr>
      </p:sp>
      <p:sp>
        <p:nvSpPr>
          <p:cNvPr id="1048656" name=""/>
          <p:cNvSpPr/>
          <p:nvPr/>
        </p:nvSpPr>
        <p:spPr>
          <a:xfrm rot="0">
            <a:off x="1447800" y="5638800"/>
            <a:ext cx="0" cy="304800"/>
          </a:xfrm>
          <a:prstGeom prst="line"/>
          <a:noFill/>
          <a:ln w="28575" cap="flat" cmpd="sng">
            <a:solidFill>
              <a:schemeClr val="dk1">
                <a:alpha val="100000"/>
              </a:schemeClr>
            </a:solidFill>
            <a:prstDash val="solid"/>
            <a:miter/>
            <a:tailEnd type="triangle" w="med" len="med"/>
          </a:ln>
        </p:spPr>
      </p:sp>
    </p:spTree>
  </p:cSld>
  <p:clrMapOvr>
    <a:masterClrMapping/>
  </p:clrMapOvr>
  <p:timing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97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57" name=""/>
          <p:cNvSpPr/>
          <p:nvPr>
            <p:ph type="body" sz="full" idx="4294967295"/>
          </p:nvPr>
        </p:nvSpPr>
        <p:spPr>
          <a:xfrm rot="0">
            <a:off x="152400" y="228600"/>
            <a:ext cx="8991600" cy="6629400"/>
          </a:xfrm>
          <a:prstGeom prst="rect"/>
          <a:noFill/>
          <a:ln>
            <a:noFill/>
          </a:ln>
        </p:spPr>
        <p:txBody>
          <a:bodyPr anchor="t" bIns="45720" lIns="91440" rIns="91440" tIns="45720"/>
          <a:lstStyle>
            <a:lvl1pPr algn="l" fontAlgn="base" indent="-342900" latinLnBrk="1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•"/>
              <a:defRPr baseline="0" b="0" sz="32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–"/>
              <a:defRPr baseline="0" b="0" sz="28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•"/>
              <a:defRPr baseline="0" b="0" sz="24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–"/>
              <a:defRPr baseline="0" b="0" sz="20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»"/>
              <a:defRPr baseline="0" b="0" sz="20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5pPr>
          </a:lstStyle>
          <a:p>
            <a:pPr eaLnBrk="1" hangingPunct="1" latinLnBrk="1" lvl="3">
              <a:buNone/>
            </a:pPr>
            <a:r>
              <a:rPr altLang="en-US" b="1" sz="3600" lang="zh-CN"/>
              <a:t>Muscles of Inspiration</a:t>
            </a:r>
          </a:p>
          <a:p>
            <a:pPr eaLnBrk="1" hangingPunct="1" latinLnBrk="1" lvl="3">
              <a:buFontTx/>
              <a:buChar char="•"/>
            </a:pPr>
            <a:r>
              <a:rPr sz="2400"/>
              <a:t>External Intercostals </a:t>
            </a:r>
          </a:p>
          <a:p>
            <a:pPr eaLnBrk="1" hangingPunct="1" latinLnBrk="1" lvl="3">
              <a:buFontTx/>
              <a:buChar char="•"/>
            </a:pPr>
            <a:r>
              <a:rPr sz="2400"/>
              <a:t>Sternocleidomastoid</a:t>
            </a:r>
          </a:p>
          <a:p>
            <a:pPr eaLnBrk="1" hangingPunct="1" latinLnBrk="1" lvl="3">
              <a:buFontTx/>
              <a:buChar char="•"/>
            </a:pPr>
            <a:r>
              <a:rPr sz="2400"/>
              <a:t>Anterior serrati </a:t>
            </a:r>
          </a:p>
          <a:p>
            <a:pPr eaLnBrk="1" hangingPunct="1" latinLnBrk="1" lvl="3">
              <a:buFontTx/>
              <a:buChar char="•"/>
            </a:pPr>
            <a:r>
              <a:rPr sz="2400"/>
              <a:t>Scaleni</a:t>
            </a:r>
            <a:r>
              <a:t> </a:t>
            </a:r>
          </a:p>
          <a:p>
            <a:pPr eaLnBrk="1" hangingPunct="1" latinLnBrk="1" lvl="4">
              <a:buFontTx/>
              <a:buChar char="o"/>
            </a:pPr>
            <a:endParaRPr b="1" sz="3600"/>
          </a:p>
          <a:p>
            <a:pPr eaLnBrk="1" hangingPunct="1" latinLnBrk="1" lvl="3">
              <a:buNone/>
            </a:pPr>
            <a:r>
              <a:rPr b="1" sz="3600"/>
              <a:t>Muscle of Expiration</a:t>
            </a:r>
          </a:p>
          <a:p>
            <a:pPr eaLnBrk="1" hangingPunct="1" latinLnBrk="1" lvl="3">
              <a:buFontTx/>
              <a:buChar char="•"/>
            </a:pPr>
            <a:r>
              <a:rPr sz="2400"/>
              <a:t>Abdominal Recti  </a:t>
            </a:r>
          </a:p>
          <a:p>
            <a:pPr eaLnBrk="1" hangingPunct="1" latinLnBrk="1" lvl="3">
              <a:buFontTx/>
              <a:buChar char="•"/>
            </a:pPr>
            <a:r>
              <a:rPr sz="2400"/>
              <a:t>Internal Intercostals</a:t>
            </a:r>
          </a:p>
          <a:p>
            <a:pPr eaLnBrk="1" hangingPunct="1" latinLnBrk="1" lvl="3">
              <a:buFontTx/>
              <a:buChar char="•"/>
            </a:pPr>
            <a:r>
              <a:rPr sz="2400"/>
              <a:t>Other Abdominal Muscles</a:t>
            </a:r>
          </a:p>
        </p:txBody>
      </p:sp>
    </p:spTree>
  </p:cSld>
  <p:clrMapOvr>
    <a:masterClrMapping/>
  </p:clrMapOvr>
  <p:timing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98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58" name=""/>
          <p:cNvSpPr/>
          <p:nvPr>
            <p:ph type="title" sz="full" idx="0"/>
          </p:nvPr>
        </p:nvSpPr>
        <p:spPr>
          <a:xfrm rot="0">
            <a:off x="457200" y="274637"/>
            <a:ext cx="8229600" cy="1143000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ctr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44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1pPr>
          </a:lstStyle>
          <a:p>
            <a:r>
              <a:rPr altLang="en-US" lang="zh-CN"/>
              <a:t>Diseases of R/S</a:t>
            </a:r>
          </a:p>
        </p:txBody>
      </p:sp>
      <p:sp>
        <p:nvSpPr>
          <p:cNvPr id="1048659" name=""/>
          <p:cNvSpPr/>
          <p:nvPr>
            <p:ph sz="full" idx="1"/>
          </p:nvPr>
        </p:nvSpPr>
        <p:spPr>
          <a:xfrm rot="0">
            <a:off x="457200" y="1219200"/>
            <a:ext cx="8229600" cy="5334000"/>
          </a:xfrm>
          <a:prstGeom prst="rect"/>
          <a:noFill/>
          <a:ln>
            <a:noFill/>
          </a:ln>
        </p:spPr>
        <p:txBody>
          <a:bodyPr anchor="t" bIns="45720" lIns="91440" rIns="91440" tIns="45720"/>
          <a:lstStyle>
            <a:lvl1pPr algn="l" fontAlgn="base" indent="-342900" latinLnBrk="1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•"/>
              <a:defRPr baseline="0" b="0" sz="32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–"/>
              <a:defRPr baseline="0" b="0" sz="28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•"/>
              <a:defRPr baseline="0" b="0" sz="24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–"/>
              <a:defRPr baseline="0" b="0" sz="20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»"/>
              <a:defRPr baseline="0" b="0" sz="20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5pPr>
          </a:lstStyle>
          <a:p>
            <a:pPr eaLnBrk="1" hangingPunct="1" latinLnBrk="1" lvl="0"/>
            <a:r>
              <a:rPr altLang="en-US" b="1" lang="zh-CN" u="sng"/>
              <a:t>Restrictive disorder:</a:t>
            </a:r>
          </a:p>
          <a:p>
            <a:pPr eaLnBrk="1" hangingPunct="1" latinLnBrk="1" lvl="1"/>
            <a:r>
              <a:rPr sz="3000"/>
              <a:t>Vital capacity is reduced</a:t>
            </a:r>
          </a:p>
          <a:p>
            <a:pPr eaLnBrk="1" hangingPunct="1" latinLnBrk="1" lvl="1"/>
            <a:r>
              <a:rPr sz="3000"/>
              <a:t>Less air in lungs or low residual volume</a:t>
            </a:r>
          </a:p>
          <a:p>
            <a:pPr eaLnBrk="1" hangingPunct="1" latinLnBrk="1" lvl="1"/>
            <a:r>
              <a:rPr sz="3000"/>
              <a:t>Eg: </a:t>
            </a:r>
            <a:r>
              <a:rPr sz="3200"/>
              <a:t>Black lung from coal mines</a:t>
            </a:r>
          </a:p>
          <a:p>
            <a:pPr eaLnBrk="1" hangingPunct="1" latinLnBrk="1" lvl="1"/>
            <a:r>
              <a:rPr sz="3200">
                <a:solidFill>
                  <a:schemeClr val="accent2"/>
                </a:solidFill>
              </a:rPr>
              <a:t>Pulmonary fibrosis: Tuberculosis</a:t>
            </a:r>
          </a:p>
          <a:p>
            <a:pPr eaLnBrk="1" hangingPunct="1" latinLnBrk="1" lvl="1"/>
            <a:r>
              <a:rPr sz="3200">
                <a:solidFill>
                  <a:schemeClr val="accent2"/>
                </a:solidFill>
              </a:rPr>
              <a:t>too much connective tissue</a:t>
            </a:r>
          </a:p>
          <a:p>
            <a:pPr eaLnBrk="1" hangingPunct="1" latinLnBrk="1" lvl="0"/>
            <a:r>
              <a:rPr b="1" u="sng"/>
              <a:t>Obstructive disorder eg - COPD</a:t>
            </a:r>
          </a:p>
          <a:p>
            <a:pPr eaLnBrk="1" hangingPunct="1" latinLnBrk="1" lvl="1"/>
            <a:r>
              <a:rPr sz="3000"/>
              <a:t>Rate of expiration is reduced</a:t>
            </a:r>
          </a:p>
          <a:p>
            <a:pPr eaLnBrk="1" hangingPunct="1" latinLnBrk="1" lvl="1"/>
            <a:r>
              <a:rPr sz="3000"/>
              <a:t>Lungs are “fine,” but bronchi are obstructed</a:t>
            </a:r>
          </a:p>
          <a:p>
            <a:pPr eaLnBrk="1" hangingPunct="1" latinLnBrk="1" lvl="2"/>
            <a:endParaRPr sz="2900"/>
          </a:p>
          <a:p>
            <a:pPr lvl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99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60" name=""/>
          <p:cNvSpPr/>
          <p:nvPr>
            <p:ph type="title" sz="full" idx="0"/>
          </p:nvPr>
        </p:nvSpPr>
        <p:spPr>
          <a:xfrm rot="0">
            <a:off x="457200" y="274637"/>
            <a:ext cx="8229600" cy="1143000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ctr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44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1pPr>
          </a:lstStyle>
          <a:p>
            <a:r>
              <a:rPr altLang="en-US" lang="zh-CN"/>
              <a:t>Obstructive disorders</a:t>
            </a:r>
          </a:p>
        </p:txBody>
      </p:sp>
      <p:sp>
        <p:nvSpPr>
          <p:cNvPr id="1048661" name=""/>
          <p:cNvSpPr/>
          <p:nvPr>
            <p:ph sz="full" idx="1"/>
          </p:nvPr>
        </p:nvSpPr>
        <p:spPr>
          <a:xfrm rot="0">
            <a:off x="457200" y="1371600"/>
            <a:ext cx="8229600" cy="4754562"/>
          </a:xfrm>
          <a:prstGeom prst="rect"/>
          <a:noFill/>
          <a:ln>
            <a:noFill/>
          </a:ln>
        </p:spPr>
        <p:txBody>
          <a:bodyPr anchor="t" bIns="45720" lIns="91440" rIns="91440" tIns="45720"/>
          <a:lstStyle>
            <a:lvl1pPr algn="l" fontAlgn="base" indent="-342900" latinLnBrk="1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•"/>
              <a:defRPr baseline="0" b="0" sz="32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–"/>
              <a:defRPr baseline="0" b="0" sz="28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•"/>
              <a:defRPr baseline="0" b="0" sz="24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–"/>
              <a:defRPr baseline="0" b="0" sz="20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»"/>
              <a:defRPr baseline="0" b="0" sz="20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5pPr>
          </a:lstStyle>
          <a:p>
            <a:pPr eaLnBrk="1" hangingPunct="1" latinLnBrk="1" lvl="0">
              <a:lnSpc>
                <a:spcPct val="90000"/>
              </a:lnSpc>
            </a:pPr>
            <a:r>
              <a:rPr altLang="en-US" b="1" sz="3000" lang="zh-CN"/>
              <a:t>COPD</a:t>
            </a:r>
            <a:r>
              <a:rPr sz="3000"/>
              <a:t> (chronic obstructive pulmonary disease):</a:t>
            </a:r>
          </a:p>
          <a:p>
            <a:pPr eaLnBrk="1" hangingPunct="1" latinLnBrk="1" lvl="0">
              <a:lnSpc>
                <a:spcPct val="90000"/>
              </a:lnSpc>
            </a:pPr>
            <a:r>
              <a:rPr sz="3000"/>
              <a:t>Smoking is the main cause for COPD</a:t>
            </a:r>
          </a:p>
          <a:p>
            <a:pPr eaLnBrk="1" hangingPunct="1" latinLnBrk="1" lvl="1">
              <a:lnSpc>
                <a:spcPct val="90000"/>
              </a:lnSpc>
            </a:pPr>
            <a:r>
              <a:rPr b="1" sz="3000"/>
              <a:t>Asthma</a:t>
            </a:r>
          </a:p>
          <a:p>
            <a:pPr eaLnBrk="1" hangingPunct="1" latinLnBrk="1" lvl="1">
              <a:lnSpc>
                <a:spcPct val="90000"/>
              </a:lnSpc>
              <a:buNone/>
            </a:pPr>
            <a:endParaRPr b="1" sz="3000"/>
          </a:p>
          <a:p>
            <a:pPr eaLnBrk="1" hangingPunct="1" latinLnBrk="1" lvl="1">
              <a:lnSpc>
                <a:spcPct val="90000"/>
              </a:lnSpc>
            </a:pPr>
            <a:r>
              <a:rPr b="1" sz="3000"/>
              <a:t>Emphysema</a:t>
            </a:r>
          </a:p>
          <a:p>
            <a:pPr eaLnBrk="1" hangingPunct="1" latinLnBrk="1" lvl="1">
              <a:lnSpc>
                <a:spcPct val="90000"/>
              </a:lnSpc>
              <a:buNone/>
            </a:pPr>
            <a:endParaRPr b="1" sz="3000"/>
          </a:p>
          <a:p>
            <a:pPr eaLnBrk="1" hangingPunct="1" latinLnBrk="1" lvl="1">
              <a:lnSpc>
                <a:spcPct val="90000"/>
              </a:lnSpc>
            </a:pPr>
            <a:r>
              <a:rPr b="1" sz="3000"/>
              <a:t>Chronic bronchitis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100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62" name=""/>
          <p:cNvSpPr/>
          <p:nvPr>
            <p:ph type="title" sz="full" idx="0"/>
          </p:nvPr>
        </p:nvSpPr>
        <p:spPr>
          <a:xfrm rot="0">
            <a:off x="457200" y="274637"/>
            <a:ext cx="8229600" cy="1143000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ctr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44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1pPr>
          </a:lstStyle>
          <a:p>
            <a:r>
              <a:rPr altLang="en-US" lang="zh-CN"/>
              <a:t>Disorders contd</a:t>
            </a:r>
          </a:p>
        </p:txBody>
      </p:sp>
      <p:sp>
        <p:nvSpPr>
          <p:cNvPr id="1048663" name=""/>
          <p:cNvSpPr/>
          <p:nvPr>
            <p:ph sz="full" idx="1"/>
          </p:nvPr>
        </p:nvSpPr>
        <p:spPr>
          <a:xfrm rot="0">
            <a:off x="457200" y="1600200"/>
            <a:ext cx="8229600" cy="4525962"/>
          </a:xfrm>
          <a:prstGeom prst="rect"/>
          <a:noFill/>
          <a:ln>
            <a:noFill/>
          </a:ln>
        </p:spPr>
        <p:txBody>
          <a:bodyPr anchor="t" bIns="45720" lIns="91440" rIns="91440" tIns="45720"/>
          <a:lstStyle>
            <a:lvl1pPr algn="l" fontAlgn="base" indent="-342900" latinLnBrk="1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•"/>
              <a:defRPr baseline="0" b="0" sz="32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–"/>
              <a:defRPr baseline="0" b="0" sz="28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•"/>
              <a:defRPr baseline="0" b="0" sz="24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–"/>
              <a:defRPr baseline="0" b="0" sz="20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»"/>
              <a:defRPr baseline="0" b="0" sz="20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5pPr>
          </a:lstStyle>
          <a:p>
            <a:pPr eaLnBrk="1" hangingPunct="1" latinLnBrk="1" lvl="0"/>
            <a:r>
              <a:rPr altLang="en-US" lang="zh-CN"/>
              <a:t>Air/ Fluid in the pleural space</a:t>
            </a:r>
          </a:p>
          <a:p>
            <a:pPr eaLnBrk="1" hangingPunct="1" latinLnBrk="1" lvl="1"/>
            <a:r>
              <a:t>Pneumothorax</a:t>
            </a:r>
          </a:p>
          <a:p>
            <a:pPr eaLnBrk="1" hangingPunct="1" latinLnBrk="1" lvl="1"/>
            <a:r>
              <a:t>Hydrothorax</a:t>
            </a:r>
          </a:p>
          <a:p>
            <a:pPr eaLnBrk="1" hangingPunct="1" latinLnBrk="1" lvl="1"/>
            <a:r>
              <a:t>Pyothorax</a:t>
            </a:r>
          </a:p>
          <a:p>
            <a:pPr eaLnBrk="1" hangingPunct="1" latinLnBrk="1" lvl="1"/>
            <a:r>
              <a:t>Hydropneumothorax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101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64" name=""/>
          <p:cNvSpPr/>
          <p:nvPr>
            <p:ph type="title" sz="full" idx="4294967295"/>
          </p:nvPr>
        </p:nvSpPr>
        <p:spPr>
          <a:xfrm rot="0">
            <a:off x="0" y="274637"/>
            <a:ext cx="8229600" cy="1143000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ctr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44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1pPr>
          </a:lstStyle>
          <a:p>
            <a:pPr eaLnBrk="1" hangingPunct="1" latinLnBrk="1" lvl="0"/>
            <a:r>
              <a:rPr altLang="en-US" lang="zh-CN"/>
              <a:t>Respiratory Muscles  </a:t>
            </a:r>
          </a:p>
        </p:txBody>
      </p:sp>
      <p:pic>
        <p:nvPicPr>
          <p:cNvPr id="2097173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914400" y="1066800"/>
            <a:ext cx="7467600" cy="5791200"/>
          </a:xfrm>
          <a:prstGeom prst="rect"/>
          <a:noFill/>
          <a:ln>
            <a:noFill/>
          </a:ln>
        </p:spPr>
      </p:pic>
    </p:spTree>
  </p:cSld>
  <p:clrMapOvr>
    <a:masterClrMapping/>
  </p:clrMapOvr>
  <p:timing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102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65" name=""/>
          <p:cNvSpPr/>
          <p:nvPr>
            <p:ph type="title" sz="full" idx="0"/>
          </p:nvPr>
        </p:nvSpPr>
        <p:spPr>
          <a:xfrm rot="0">
            <a:off x="457200" y="274637"/>
            <a:ext cx="8229600" cy="1143000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ctr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44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1pPr>
          </a:lstStyle>
          <a:p>
            <a:r>
              <a:rPr altLang="en-US" lang="zh-CN"/>
              <a:t>Tissue respiration</a:t>
            </a:r>
            <a:br/>
            <a:r>
              <a:rPr altLang="en-US" lang="zh-CN"/>
              <a:t>O2 take up &amp; CO2 release</a:t>
            </a:r>
          </a:p>
        </p:txBody>
      </p:sp>
      <p:pic>
        <p:nvPicPr>
          <p:cNvPr id="2097174" name=""/>
          <p:cNvPicPr>
            <a:picLocks/>
          </p:cNvPicPr>
          <p:nvPr>
            <p:ph sz="full" idx="1"/>
          </p:nvPr>
        </p:nvPicPr>
        <p:blipFill>
          <a:blip xmlns:r="http://schemas.openxmlformats.org/officeDocument/2006/relationships" r:embed="rId1">
            <a:lum bright="0" contrast="6000"/>
          </a:blip>
          <a:srcRect l="3030" t="1888" r="12122" b="943"/>
          <a:stretch>
            <a:fillRect/>
          </a:stretch>
        </p:blipFill>
        <p:spPr>
          <a:xfrm rot="5400000">
            <a:off x="2095500" y="-190500"/>
            <a:ext cx="4953000" cy="8382000"/>
          </a:xfrm>
          <a:prstGeom prst="rect"/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60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581" name=""/>
          <p:cNvSpPr/>
          <p:nvPr>
            <p:ph type="title" sz="full" idx="0"/>
          </p:nvPr>
        </p:nvSpPr>
        <p:spPr>
          <a:xfrm rot="0">
            <a:off x="457200" y="274637"/>
            <a:ext cx="8229600" cy="1143000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ctr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44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1pPr>
          </a:lstStyle>
          <a:p>
            <a:pPr eaLnBrk="1" hangingPunct="1" latinLnBrk="1" lvl="0"/>
            <a:r>
              <a:rPr altLang="en-US" sz="3600" lang="zh-CN"/>
              <a:t>Functional anatomy of respiratory system</a:t>
            </a:r>
          </a:p>
        </p:txBody>
      </p:sp>
      <p:sp>
        <p:nvSpPr>
          <p:cNvPr id="1048582" name=""/>
          <p:cNvSpPr/>
          <p:nvPr>
            <p:ph sz="full" idx="1"/>
          </p:nvPr>
        </p:nvSpPr>
        <p:spPr>
          <a:xfrm rot="0">
            <a:off x="152400" y="1600200"/>
            <a:ext cx="8686800" cy="4525962"/>
          </a:xfrm>
          <a:prstGeom prst="rect"/>
          <a:noFill/>
          <a:ln>
            <a:noFill/>
          </a:ln>
        </p:spPr>
        <p:txBody>
          <a:bodyPr anchor="t" bIns="45720" lIns="91440" rIns="91440" tIns="45720"/>
          <a:lstStyle>
            <a:lvl1pPr algn="l" fontAlgn="base" indent="-342900" latinLnBrk="1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•"/>
              <a:defRPr baseline="0" b="0" sz="32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–"/>
              <a:defRPr baseline="0" b="0" sz="28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•"/>
              <a:defRPr baseline="0" b="0" sz="24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–"/>
              <a:defRPr baseline="0" b="0" sz="20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»"/>
              <a:defRPr baseline="0" b="0" sz="20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5pPr>
          </a:lstStyle>
          <a:p>
            <a:pPr eaLnBrk="1" hangingPunct="1" latinLnBrk="1" lvl="0">
              <a:buFont typeface="Wingdings" pitchFamily="2" charset="2"/>
              <a:buNone/>
            </a:pPr>
            <a:r>
              <a:rPr altLang="en-US" lang="zh-CN"/>
              <a:t>Nose or Mouth		 Pharynx 		 Larynx  </a:t>
            </a:r>
          </a:p>
          <a:p>
            <a:pPr eaLnBrk="1" hangingPunct="1" latinLnBrk="1" lvl="0">
              <a:buFont typeface="Wingdings" pitchFamily="2" charset="2"/>
              <a:buNone/>
            </a:pPr>
            <a:r>
              <a:rPr altLang="en-US" lang="zh-CN"/>
              <a:t>Trachea 		 Bronchi 	          Smaller Bronchi </a:t>
            </a:r>
          </a:p>
          <a:p>
            <a:pPr eaLnBrk="1" hangingPunct="1" latinLnBrk="1" lvl="0">
              <a:buFont typeface="Wingdings" pitchFamily="2" charset="2"/>
              <a:buNone/>
            </a:pPr>
            <a:r>
              <a:rPr altLang="en-US" lang="zh-CN"/>
              <a:t>Terminal Bronchioles  	</a:t>
            </a:r>
          </a:p>
          <a:p>
            <a:pPr eaLnBrk="1" hangingPunct="1" latinLnBrk="1" lvl="0">
              <a:buFont typeface="Wingdings" pitchFamily="2" charset="2"/>
              <a:buNone/>
            </a:pPr>
            <a:r>
              <a:rPr altLang="en-US" lang="zh-CN"/>
              <a:t>Respiratory Bronchioles		Alveolar Ducts  </a:t>
            </a:r>
          </a:p>
          <a:p>
            <a:pPr eaLnBrk="1" hangingPunct="1" latinLnBrk="1" lvl="0">
              <a:buFont typeface="Wingdings" pitchFamily="2" charset="2"/>
              <a:buNone/>
            </a:pPr>
            <a:r>
              <a:rPr altLang="en-US" lang="zh-CN"/>
              <a:t>Alveolar sacs 		  Alveoli  </a:t>
            </a:r>
          </a:p>
        </p:txBody>
      </p:sp>
      <p:sp>
        <p:nvSpPr>
          <p:cNvPr id="1048583" name=""/>
          <p:cNvSpPr/>
          <p:nvPr/>
        </p:nvSpPr>
        <p:spPr>
          <a:xfrm rot="0">
            <a:off x="2743200" y="1943100"/>
            <a:ext cx="1143000" cy="0"/>
          </a:xfrm>
          <a:prstGeom prst="line"/>
          <a:noFill/>
          <a:ln w="28575" cap="flat" cmpd="sng">
            <a:solidFill>
              <a:schemeClr val="dk1">
                <a:alpha val="100000"/>
              </a:schemeClr>
            </a:solidFill>
            <a:prstDash val="solid"/>
            <a:miter/>
            <a:tailEnd type="triangle" w="med" len="med"/>
          </a:ln>
        </p:spPr>
      </p:sp>
      <p:sp>
        <p:nvSpPr>
          <p:cNvPr id="1048584" name=""/>
          <p:cNvSpPr/>
          <p:nvPr/>
        </p:nvSpPr>
        <p:spPr>
          <a:xfrm rot="0">
            <a:off x="5486400" y="1955800"/>
            <a:ext cx="1143000" cy="0"/>
          </a:xfrm>
          <a:prstGeom prst="line"/>
          <a:noFill/>
          <a:ln w="28575" cap="flat" cmpd="sng">
            <a:solidFill>
              <a:schemeClr val="dk1">
                <a:alpha val="100000"/>
              </a:schemeClr>
            </a:solidFill>
            <a:prstDash val="solid"/>
            <a:miter/>
            <a:tailEnd type="triangle" w="med" len="med"/>
          </a:ln>
        </p:spPr>
      </p:sp>
      <p:sp>
        <p:nvSpPr>
          <p:cNvPr id="1048585" name=""/>
          <p:cNvSpPr/>
          <p:nvPr/>
        </p:nvSpPr>
        <p:spPr>
          <a:xfrm rot="0">
            <a:off x="1752600" y="2590800"/>
            <a:ext cx="1143000" cy="0"/>
          </a:xfrm>
          <a:prstGeom prst="line"/>
          <a:noFill/>
          <a:ln w="28575" cap="flat" cmpd="sng">
            <a:solidFill>
              <a:schemeClr val="dk1">
                <a:alpha val="100000"/>
              </a:schemeClr>
            </a:solidFill>
            <a:prstDash val="solid"/>
            <a:miter/>
            <a:tailEnd type="triangle" w="med" len="med"/>
          </a:ln>
        </p:spPr>
      </p:sp>
      <p:sp>
        <p:nvSpPr>
          <p:cNvPr id="1048586" name=""/>
          <p:cNvSpPr/>
          <p:nvPr/>
        </p:nvSpPr>
        <p:spPr>
          <a:xfrm rot="0">
            <a:off x="4495800" y="2565400"/>
            <a:ext cx="1143000" cy="0"/>
          </a:xfrm>
          <a:prstGeom prst="line"/>
          <a:noFill/>
          <a:ln w="28575" cap="flat" cmpd="sng">
            <a:solidFill>
              <a:schemeClr val="dk1">
                <a:alpha val="100000"/>
              </a:schemeClr>
            </a:solidFill>
            <a:prstDash val="solid"/>
            <a:miter/>
            <a:tailEnd type="triangle" w="med" len="med"/>
          </a:ln>
        </p:spPr>
      </p:sp>
      <p:sp>
        <p:nvSpPr>
          <p:cNvPr id="1048587" name=""/>
          <p:cNvSpPr/>
          <p:nvPr/>
        </p:nvSpPr>
        <p:spPr>
          <a:xfrm rot="0">
            <a:off x="4114800" y="3733800"/>
            <a:ext cx="1524000" cy="0"/>
          </a:xfrm>
          <a:prstGeom prst="line"/>
          <a:noFill/>
          <a:ln w="28575" cap="flat" cmpd="sng">
            <a:solidFill>
              <a:schemeClr val="dk1">
                <a:alpha val="100000"/>
              </a:schemeClr>
            </a:solidFill>
            <a:prstDash val="solid"/>
            <a:miter/>
            <a:tailEnd type="triangle" w="med" len="med"/>
          </a:ln>
        </p:spPr>
      </p:sp>
      <p:sp>
        <p:nvSpPr>
          <p:cNvPr id="1048588" name=""/>
          <p:cNvSpPr/>
          <p:nvPr/>
        </p:nvSpPr>
        <p:spPr>
          <a:xfrm rot="0">
            <a:off x="2489200" y="4318000"/>
            <a:ext cx="1473200" cy="25400"/>
          </a:xfrm>
          <a:prstGeom prst="line"/>
          <a:noFill/>
          <a:ln w="28575" cap="flat" cmpd="sng">
            <a:solidFill>
              <a:schemeClr val="dk1">
                <a:alpha val="100000"/>
              </a:schemeClr>
            </a:solidFill>
            <a:prstDash val="solid"/>
            <a:miter/>
            <a:tailEnd type="triangle" w="med" len="med"/>
          </a:ln>
        </p:spPr>
      </p:sp>
      <p:sp>
        <p:nvSpPr>
          <p:cNvPr id="1048589" name=""/>
          <p:cNvSpPr/>
          <p:nvPr/>
        </p:nvSpPr>
        <p:spPr>
          <a:xfrm rot="0">
            <a:off x="7848600" y="1981200"/>
            <a:ext cx="685800" cy="0"/>
          </a:xfrm>
          <a:prstGeom prst="line"/>
          <a:noFill/>
          <a:ln w="28575" cap="flat" cmpd="sng">
            <a:solidFill>
              <a:schemeClr val="dk1">
                <a:alpha val="100000"/>
              </a:schemeClr>
            </a:solidFill>
            <a:prstDash val="solid"/>
            <a:miter/>
            <a:tailEnd type="triangle" w="med" len="med"/>
          </a:ln>
        </p:spPr>
      </p:sp>
      <p:sp>
        <p:nvSpPr>
          <p:cNvPr id="1048590" name=""/>
          <p:cNvSpPr/>
          <p:nvPr/>
        </p:nvSpPr>
        <p:spPr>
          <a:xfrm rot="0">
            <a:off x="3733800" y="3124200"/>
            <a:ext cx="1524000" cy="0"/>
          </a:xfrm>
          <a:prstGeom prst="line"/>
          <a:noFill/>
          <a:ln w="28575" cap="flat" cmpd="sng">
            <a:solidFill>
              <a:schemeClr val="dk1">
                <a:alpha val="100000"/>
              </a:schemeClr>
            </a:solidFill>
            <a:prstDash val="solid"/>
            <a:miter/>
            <a:tailEnd type="triangle" w="med" len="med"/>
          </a:ln>
        </p:spPr>
      </p:sp>
    </p:spTree>
  </p:cSld>
  <p:clrMapOvr>
    <a:masterClrMapping/>
  </p:clrMapOvr>
  <p:timing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103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66" name=""/>
          <p:cNvSpPr/>
          <p:nvPr>
            <p:ph type="title" sz="full" idx="0"/>
          </p:nvPr>
        </p:nvSpPr>
        <p:spPr>
          <a:xfrm rot="0">
            <a:off x="457200" y="274637"/>
            <a:ext cx="8229600" cy="1143000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ctr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44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1pPr>
          </a:lstStyle>
          <a:p>
            <a:r>
              <a:rPr altLang="en-US" lang="zh-CN"/>
              <a:t>Cellular respiration</a:t>
            </a:r>
          </a:p>
        </p:txBody>
      </p:sp>
      <p:pic>
        <p:nvPicPr>
          <p:cNvPr id="2097175" name=""/>
          <p:cNvPicPr>
            <a:picLocks/>
          </p:cNvPicPr>
          <p:nvPr>
            <p:ph sz="full" idx="1"/>
          </p:nvPr>
        </p:nvPicPr>
        <p:blipFill>
          <a:blip xmlns:r="http://schemas.openxmlformats.org/officeDocument/2006/relationships" r:embed="rId1">
            <a:lum bright="-12000" contrast="12000"/>
          </a:blip>
          <a:srcRect l="0" t="0" r="0" b="0"/>
          <a:stretch>
            <a:fillRect/>
          </a:stretch>
        </p:blipFill>
        <p:spPr>
          <a:xfrm rot="0">
            <a:off x="609600" y="1447800"/>
            <a:ext cx="7924800" cy="4678362"/>
          </a:xfrm>
          <a:prstGeom prst="rect"/>
          <a:noFill/>
          <a:ln w="9525" cap="flat" cmpd="sng">
            <a:solidFill>
              <a:srgbClr val="B03918">
                <a:alpha val="100000"/>
              </a:srgbClr>
            </a:solidFill>
            <a:prstDash val="solid"/>
            <a:miter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104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67" name=""/>
          <p:cNvSpPr/>
          <p:nvPr>
            <p:ph type="title" sz="full" idx="0"/>
          </p:nvPr>
        </p:nvSpPr>
        <p:spPr>
          <a:xfrm rot="0">
            <a:off x="457200" y="274637"/>
            <a:ext cx="8229600" cy="1143000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ctr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44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1pPr>
          </a:lstStyle>
          <a:p>
            <a:r>
              <a:rPr altLang="en-US" lang="zh-CN"/>
              <a:t>Control of respiration</a:t>
            </a:r>
          </a:p>
        </p:txBody>
      </p:sp>
      <p:sp>
        <p:nvSpPr>
          <p:cNvPr id="1048668" name=""/>
          <p:cNvSpPr/>
          <p:nvPr>
            <p:ph sz="full" idx="1"/>
          </p:nvPr>
        </p:nvSpPr>
        <p:spPr>
          <a:xfrm rot="0">
            <a:off x="457200" y="1295400"/>
            <a:ext cx="8229600" cy="4830762"/>
          </a:xfrm>
          <a:prstGeom prst="rect"/>
          <a:noFill/>
          <a:ln>
            <a:noFill/>
          </a:ln>
        </p:spPr>
        <p:txBody>
          <a:bodyPr anchor="t" bIns="45720" lIns="91440" rIns="91440" tIns="45720"/>
          <a:lstStyle>
            <a:lvl1pPr algn="l" fontAlgn="base" indent="-342900" latinLnBrk="1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•"/>
              <a:defRPr baseline="0" b="0" sz="32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–"/>
              <a:defRPr baseline="0" b="0" sz="28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•"/>
              <a:defRPr baseline="0" b="0" sz="24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–"/>
              <a:defRPr baseline="0" b="0" sz="20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»"/>
              <a:defRPr baseline="0" b="0" sz="20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5pPr>
          </a:lstStyle>
          <a:p>
            <a:pPr lvl="0"/>
            <a:r>
              <a:rPr altLang="en-US" lang="zh-CN"/>
              <a:t>Neural:</a:t>
            </a:r>
          </a:p>
          <a:p>
            <a:pPr eaLnBrk="1" hangingPunct="1" latinLnBrk="1" lvl="0">
              <a:lnSpc>
                <a:spcPct val="90000"/>
              </a:lnSpc>
            </a:pPr>
            <a:endParaRPr sz="2400"/>
          </a:p>
          <a:p>
            <a:pPr eaLnBrk="1" hangingPunct="1" latinLnBrk="1" lvl="0">
              <a:lnSpc>
                <a:spcPct val="90000"/>
              </a:lnSpc>
            </a:pPr>
            <a:r>
              <a:rPr sz="2400"/>
              <a:t>Respiratory centers                                 </a:t>
            </a:r>
          </a:p>
          <a:p>
            <a:pPr eaLnBrk="1" hangingPunct="1" latinLnBrk="1" lvl="0">
              <a:lnSpc>
                <a:spcPct val="90000"/>
              </a:lnSpc>
            </a:pPr>
            <a:endParaRPr sz="2400"/>
          </a:p>
          <a:p>
            <a:pPr eaLnBrk="1" hangingPunct="1" latinLnBrk="1" lvl="0">
              <a:lnSpc>
                <a:spcPct val="90000"/>
              </a:lnSpc>
            </a:pPr>
            <a:r>
              <a:rPr sz="2400"/>
              <a:t>In hindbrain</a:t>
            </a:r>
          </a:p>
          <a:p>
            <a:pPr eaLnBrk="1" hangingPunct="1" latinLnBrk="1" lvl="1">
              <a:lnSpc>
                <a:spcPct val="90000"/>
              </a:lnSpc>
            </a:pPr>
            <a:r>
              <a:rPr sz="2400"/>
              <a:t>- medulla oblongata</a:t>
            </a:r>
          </a:p>
          <a:p>
            <a:pPr eaLnBrk="1" hangingPunct="1" latinLnBrk="1" lvl="1">
              <a:lnSpc>
                <a:spcPct val="90000"/>
              </a:lnSpc>
            </a:pPr>
            <a:r>
              <a:rPr sz="2400"/>
              <a:t>- pons</a:t>
            </a:r>
          </a:p>
          <a:p>
            <a:pPr eaLnBrk="1" hangingPunct="1" latinLnBrk="1" lvl="0">
              <a:lnSpc>
                <a:spcPct val="90000"/>
              </a:lnSpc>
            </a:pPr>
            <a:endParaRPr sz="2400"/>
          </a:p>
          <a:p>
            <a:pPr eaLnBrk="1" hangingPunct="1" latinLnBrk="1" lvl="0">
              <a:lnSpc>
                <a:spcPct val="90000"/>
              </a:lnSpc>
            </a:pPr>
            <a:r>
              <a:rPr sz="2400"/>
              <a:t>Automatic breathing</a:t>
            </a:r>
          </a:p>
          <a:p>
            <a:pPr lvl="0"/>
          </a:p>
        </p:txBody>
      </p:sp>
      <p:pic>
        <p:nvPicPr>
          <p:cNvPr id="2097176" name=""/>
          <p:cNvPicPr>
            <a:picLocks/>
          </p:cNvPicPr>
          <p:nvPr/>
        </p:nvPicPr>
        <p:blipFill>
          <a:blip xmlns:r="http://schemas.openxmlformats.org/officeDocument/2006/relationships"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0" t="1463" r="0" b="0"/>
          <a:stretch>
            <a:fillRect/>
          </a:stretch>
        </p:blipFill>
        <p:spPr>
          <a:xfrm rot="0">
            <a:off x="4038600" y="1295400"/>
            <a:ext cx="4610100" cy="4927600"/>
          </a:xfrm>
          <a:prstGeom prst="rect"/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105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69" name=""/>
          <p:cNvSpPr/>
          <p:nvPr>
            <p:ph type="title" sz="full" idx="0"/>
          </p:nvPr>
        </p:nvSpPr>
        <p:spPr>
          <a:xfrm rot="0">
            <a:off x="457200" y="274637"/>
            <a:ext cx="8229600" cy="1143000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ctr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44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1pPr>
          </a:lstStyle>
          <a:p>
            <a:r>
              <a:rPr altLang="en-US" lang="zh-CN"/>
              <a:t>Chemo-receptors</a:t>
            </a:r>
          </a:p>
        </p:txBody>
      </p:sp>
      <p:sp>
        <p:nvSpPr>
          <p:cNvPr id="1048670" name=""/>
          <p:cNvSpPr/>
          <p:nvPr>
            <p:ph sz="full" idx="1"/>
          </p:nvPr>
        </p:nvSpPr>
        <p:spPr>
          <a:xfrm rot="0">
            <a:off x="457200" y="1447800"/>
            <a:ext cx="8229600" cy="4678362"/>
          </a:xfrm>
          <a:prstGeom prst="rect"/>
          <a:noFill/>
          <a:ln>
            <a:noFill/>
          </a:ln>
        </p:spPr>
        <p:txBody>
          <a:bodyPr anchor="t" bIns="45720" lIns="91440" rIns="91440" tIns="45720"/>
          <a:lstStyle>
            <a:lvl1pPr algn="l" fontAlgn="base" indent="-342900" latinLnBrk="1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•"/>
              <a:defRPr baseline="0" b="0" sz="32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–"/>
              <a:defRPr baseline="0" b="0" sz="28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•"/>
              <a:defRPr baseline="0" b="0" sz="24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–"/>
              <a:defRPr baseline="0" b="0" sz="20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»"/>
              <a:defRPr baseline="0" b="0" sz="20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5pPr>
          </a:lstStyle>
          <a:p>
            <a:pPr eaLnBrk="1" hangingPunct="1" latinLnBrk="1" lvl="1"/>
            <a:r>
              <a:rPr altLang="en-US" b="1" sz="3200" lang="zh-CN"/>
              <a:t>Oxygen</a:t>
            </a:r>
            <a:r>
              <a:rPr sz="3200"/>
              <a:t>: large “reservoir” attached to hemoglobin.</a:t>
            </a:r>
          </a:p>
          <a:p>
            <a:pPr eaLnBrk="1" hangingPunct="1" latinLnBrk="1" lvl="1"/>
            <a:r>
              <a:rPr sz="3200"/>
              <a:t>So </a:t>
            </a:r>
            <a:r>
              <a:rPr sz="3200" u="sng"/>
              <a:t>chemo-receptors</a:t>
            </a:r>
            <a:r>
              <a:rPr sz="3200"/>
              <a:t> are more sensitive to changes in P</a:t>
            </a:r>
            <a:r>
              <a:rPr baseline="-25000" sz="3200"/>
              <a:t>C0</a:t>
            </a:r>
            <a:r>
              <a:rPr baseline="-55000" sz="3200"/>
              <a:t>2 </a:t>
            </a:r>
            <a:r>
              <a:rPr baseline="-25000" sz="3200"/>
              <a:t> </a:t>
            </a:r>
            <a:r>
              <a:rPr sz="3200"/>
              <a:t>(as sensed through changes in pH).</a:t>
            </a:r>
          </a:p>
          <a:p>
            <a:pPr eaLnBrk="1" hangingPunct="1" latinLnBrk="1" lvl="1"/>
            <a:r>
              <a:rPr sz="3200"/>
              <a:t>Ventilation is adjusted to maintain </a:t>
            </a:r>
            <a:r>
              <a:rPr sz="3200" u="sng"/>
              <a:t>arterial </a:t>
            </a:r>
            <a:r>
              <a:rPr b="1" sz="3200" u="sng"/>
              <a:t>PC0</a:t>
            </a:r>
            <a:r>
              <a:rPr baseline="-25000" b="1" sz="3200"/>
              <a:t>2</a:t>
            </a:r>
            <a:r>
              <a:rPr baseline="-25000" sz="3200"/>
              <a:t> </a:t>
            </a:r>
            <a:r>
              <a:rPr sz="3200"/>
              <a:t>of 40  mm Hg.</a:t>
            </a:r>
          </a:p>
          <a:p>
            <a:pPr eaLnBrk="1" hangingPunct="1" latinLnBrk="1" lvl="1"/>
            <a:r>
              <a:rPr sz="3200"/>
              <a:t>Chemo-receptors are located throughout the body </a:t>
            </a:r>
            <a:r>
              <a:rPr sz="3200">
                <a:solidFill>
                  <a:schemeClr val="accent2"/>
                </a:solidFill>
              </a:rPr>
              <a:t>(in brain and arteries).</a:t>
            </a:r>
          </a:p>
          <a:p>
            <a:pPr lvl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106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71" name=""/>
          <p:cNvSpPr/>
          <p:nvPr>
            <p:ph type="title" sz="full" idx="0"/>
          </p:nvPr>
        </p:nvSpPr>
        <p:spPr>
          <a:xfrm rot="0">
            <a:off x="457200" y="274637"/>
            <a:ext cx="8229600" cy="1143000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ctr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44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1pPr>
          </a:lstStyle>
          <a:p>
            <a:r>
              <a:rPr altLang="en-US" lang="zh-CN"/>
              <a:t>Location of chemoreceptors</a:t>
            </a:r>
          </a:p>
        </p:txBody>
      </p:sp>
      <p:pic>
        <p:nvPicPr>
          <p:cNvPr id="2097177" name=""/>
          <p:cNvPicPr>
            <a:picLocks/>
          </p:cNvPicPr>
          <p:nvPr>
            <p:ph sz="full" idx="1"/>
          </p:nvPr>
        </p:nvPicPr>
        <p:blipFill>
          <a:blip xmlns:r="http://schemas.openxmlformats.org/officeDocument/2006/relationships"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0" t="0" r="0" b="0"/>
          <a:stretch>
            <a:fillRect/>
          </a:stretch>
        </p:blipFill>
        <p:spPr>
          <a:xfrm rot="0">
            <a:off x="990600" y="1371600"/>
            <a:ext cx="7239000" cy="4838700"/>
          </a:xfrm>
          <a:prstGeom prst="rect"/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107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72" name=""/>
          <p:cNvSpPr/>
          <p:nvPr>
            <p:ph type="title" sz="full" idx="0"/>
          </p:nvPr>
        </p:nvSpPr>
        <p:spPr>
          <a:xfrm rot="0">
            <a:off x="457200" y="274637"/>
            <a:ext cx="8229600" cy="715962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ctr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44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1pPr>
          </a:lstStyle>
          <a:p>
            <a:r>
              <a:rPr altLang="en-US" lang="zh-CN"/>
              <a:t>Acid - base balance conditions</a:t>
            </a:r>
          </a:p>
        </p:txBody>
      </p:sp>
      <p:sp>
        <p:nvSpPr>
          <p:cNvPr id="1048673" name=""/>
          <p:cNvSpPr/>
          <p:nvPr>
            <p:ph sz="full" idx="1"/>
          </p:nvPr>
        </p:nvSpPr>
        <p:spPr>
          <a:xfrm rot="0">
            <a:off x="457200" y="914400"/>
            <a:ext cx="8305800" cy="5715000"/>
          </a:xfrm>
          <a:prstGeom prst="rect"/>
          <a:noFill/>
          <a:ln>
            <a:noFill/>
          </a:ln>
        </p:spPr>
        <p:txBody>
          <a:bodyPr anchor="t" bIns="45720" lIns="91440" rIns="91440" tIns="45720"/>
          <a:lstStyle>
            <a:lvl1pPr algn="l" fontAlgn="base" indent="-342900" latinLnBrk="1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•"/>
              <a:defRPr baseline="0" b="0" sz="32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–"/>
              <a:defRPr baseline="0" b="0" sz="28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•"/>
              <a:defRPr baseline="0" b="0" sz="24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–"/>
              <a:defRPr baseline="0" b="0" sz="20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»"/>
              <a:defRPr baseline="0" b="0" sz="20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5pPr>
          </a:lstStyle>
          <a:p>
            <a:pPr eaLnBrk="1" hangingPunct="1" latinLnBrk="1" lvl="0"/>
            <a:r>
              <a:rPr altLang="en-US" lang="zh-CN"/>
              <a:t>Ventilation is normally adjusted to keep pace with metabolic rate, so homeostasis of blood pH is maintained.</a:t>
            </a:r>
          </a:p>
          <a:p>
            <a:pPr eaLnBrk="1" hangingPunct="1" latinLnBrk="1" lvl="0"/>
            <a:r>
              <a:rPr altLang="en-US" lang="zh-CN"/>
              <a:t>Normal blood pH range: </a:t>
            </a:r>
            <a:r>
              <a:rPr>
                <a:solidFill>
                  <a:srgbClr val="FF60E5"/>
                </a:solidFill>
              </a:rPr>
              <a:t>7.35- 7.45 (Aver = 7.4)</a:t>
            </a:r>
          </a:p>
          <a:p>
            <a:pPr eaLnBrk="1" hangingPunct="1" latinLnBrk="1" lvl="0"/>
            <a:r>
              <a:rPr b="1"/>
              <a:t>In </a:t>
            </a:r>
            <a:r>
              <a:rPr b="1" u="sng"/>
              <a:t>Alkalosis:</a:t>
            </a:r>
            <a:r>
              <a:t>  pH rises while in </a:t>
            </a:r>
            <a:r>
              <a:rPr b="1" u="sng"/>
              <a:t>Acidosis:</a:t>
            </a:r>
            <a:r>
              <a:t> the  pH  goes down (</a:t>
            </a:r>
            <a:r>
              <a:rPr b="1"/>
              <a:t>H</a:t>
            </a:r>
            <a:r>
              <a:rPr baseline="-25000" b="1"/>
              <a:t>2</a:t>
            </a:r>
            <a:r>
              <a:rPr b="1"/>
              <a:t>0 + C0</a:t>
            </a:r>
            <a:r>
              <a:rPr baseline="-25000" b="1"/>
              <a:t>2</a:t>
            </a:r>
            <a:r>
              <a:rPr b="1"/>
              <a:t>)</a:t>
            </a:r>
          </a:p>
          <a:p>
            <a:pPr eaLnBrk="1" hangingPunct="1" latinLnBrk="1" lvl="0">
              <a:lnSpc>
                <a:spcPct val="90000"/>
              </a:lnSpc>
            </a:pPr>
            <a:r>
              <a:rPr b="1" u="sng"/>
              <a:t>Hypoventilation</a:t>
            </a:r>
            <a:r>
              <a:t>: </a:t>
            </a:r>
          </a:p>
          <a:p>
            <a:pPr eaLnBrk="1" hangingPunct="1" latinLnBrk="1" lvl="1">
              <a:lnSpc>
                <a:spcPct val="90000"/>
              </a:lnSpc>
            </a:pPr>
            <a:r>
              <a:rPr b="1"/>
              <a:t>P</a:t>
            </a:r>
            <a:r>
              <a:rPr b="1" sz="2400"/>
              <a:t>C0</a:t>
            </a:r>
            <a:r>
              <a:rPr baseline="-25000" b="1" sz="2400"/>
              <a:t>2</a:t>
            </a:r>
            <a:r>
              <a:rPr b="1"/>
              <a:t> </a:t>
            </a:r>
            <a:r>
              <a:t>rises, pH falls (acidosis).</a:t>
            </a:r>
          </a:p>
          <a:p>
            <a:pPr eaLnBrk="1" hangingPunct="1" latinLnBrk="1" lvl="0">
              <a:lnSpc>
                <a:spcPct val="90000"/>
              </a:lnSpc>
            </a:pPr>
            <a:r>
              <a:rPr b="1" u="sng"/>
              <a:t>Hyperventilation</a:t>
            </a:r>
            <a:r>
              <a:t>: </a:t>
            </a:r>
          </a:p>
          <a:p>
            <a:pPr eaLnBrk="1" hangingPunct="1" latinLnBrk="1" lvl="1">
              <a:lnSpc>
                <a:spcPct val="90000"/>
              </a:lnSpc>
            </a:pPr>
            <a:r>
              <a:rPr b="1"/>
              <a:t>PC0</a:t>
            </a:r>
            <a:r>
              <a:rPr baseline="-25000" b="1"/>
              <a:t>2</a:t>
            </a:r>
            <a:r>
              <a:t> falls, pH rises (alkalosis).</a:t>
            </a:r>
          </a:p>
          <a:p>
            <a:pPr eaLnBrk="1" hangingPunct="1" latinLnBrk="1" lvl="0">
              <a:lnSpc>
                <a:spcPct val="90000"/>
              </a:lnSpc>
            </a:pPr>
          </a:p>
          <a:p>
            <a:pPr eaLnBrk="1" hangingPunct="1" latinLnBrk="1" lvl="0"/>
          </a:p>
          <a:p>
            <a:pPr eaLnBrk="1" hangingPunct="1" latinLnBrk="1" lvl="0"/>
          </a:p>
          <a:p>
            <a:pPr lvl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108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74" name=""/>
          <p:cNvSpPr/>
          <p:nvPr>
            <p:ph type="title" sz="full" idx="0"/>
          </p:nvPr>
        </p:nvSpPr>
        <p:spPr>
          <a:xfrm rot="0">
            <a:off x="457200" y="274637"/>
            <a:ext cx="8229600" cy="944562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ctr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44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1pPr>
          </a:lstStyle>
          <a:p>
            <a:r>
              <a:rPr altLang="en-US" lang="zh-CN"/>
              <a:t>Acid base balance contd</a:t>
            </a:r>
          </a:p>
        </p:txBody>
      </p:sp>
      <p:sp>
        <p:nvSpPr>
          <p:cNvPr id="1048675" name=""/>
          <p:cNvSpPr/>
          <p:nvPr>
            <p:ph sz="full" idx="1"/>
          </p:nvPr>
        </p:nvSpPr>
        <p:spPr>
          <a:xfrm rot="0">
            <a:off x="457200" y="1066800"/>
            <a:ext cx="8229600" cy="5410200"/>
          </a:xfrm>
          <a:prstGeom prst="rect"/>
          <a:noFill/>
          <a:ln>
            <a:noFill/>
          </a:ln>
        </p:spPr>
        <p:txBody>
          <a:bodyPr anchor="t" bIns="45720" lIns="91440" rIns="91440" tIns="45720"/>
          <a:lstStyle>
            <a:lvl1pPr algn="l" fontAlgn="base" indent="-342900" latinLnBrk="1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•"/>
              <a:defRPr baseline="0" b="0" sz="32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–"/>
              <a:defRPr baseline="0" b="0" sz="28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•"/>
              <a:defRPr baseline="0" b="0" sz="24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–"/>
              <a:defRPr baseline="0" b="0" sz="20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»"/>
              <a:defRPr baseline="0" b="0" sz="20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5pPr>
          </a:lstStyle>
          <a:p>
            <a:pPr eaLnBrk="1" hangingPunct="1" latinLnBrk="1" lvl="0">
              <a:lnSpc>
                <a:spcPct val="110000"/>
              </a:lnSpc>
              <a:spcBef>
                <a:spcPct val="25000"/>
              </a:spcBef>
            </a:pPr>
            <a:r>
              <a:rPr altLang="en-US" lang="zh-CN"/>
              <a:t>Hyperventilation</a:t>
            </a:r>
            <a:r>
              <a:rPr>
                <a:solidFill>
                  <a:srgbClr val="008000"/>
                </a:solidFill>
              </a:rPr>
              <a:t> -&gt; PC0</a:t>
            </a:r>
            <a:r>
              <a:rPr baseline="-25000">
                <a:solidFill>
                  <a:srgbClr val="008000"/>
                </a:solidFill>
              </a:rPr>
              <a:t>2</a:t>
            </a:r>
            <a:r>
              <a:rPr>
                <a:solidFill>
                  <a:srgbClr val="008000"/>
                </a:solidFill>
              </a:rPr>
              <a:t> down -&gt; pH of CSF up -&gt; vasoconstriction -&gt; dizziness.</a:t>
            </a:r>
          </a:p>
          <a:p>
            <a:pPr eaLnBrk="1" hangingPunct="1" latinLnBrk="1" lvl="0">
              <a:lnSpc>
                <a:spcPct val="110000"/>
              </a:lnSpc>
              <a:spcBef>
                <a:spcPct val="25000"/>
              </a:spcBef>
            </a:pPr>
            <a:r>
              <a:t>If hyperventilating</a:t>
            </a:r>
            <a:r>
              <a:rPr>
                <a:solidFill>
                  <a:srgbClr val="008000"/>
                </a:solidFill>
              </a:rPr>
              <a:t>, should you breathe into paper bag? Yes! It increases PC0</a:t>
            </a:r>
            <a:r>
              <a:rPr baseline="-25000">
                <a:solidFill>
                  <a:srgbClr val="008000"/>
                </a:solidFill>
              </a:rPr>
              <a:t>2</a:t>
            </a:r>
            <a:r>
              <a:rPr>
                <a:solidFill>
                  <a:srgbClr val="008000"/>
                </a:solidFill>
              </a:rPr>
              <a:t>!</a:t>
            </a:r>
          </a:p>
          <a:p>
            <a:pPr eaLnBrk="1" hangingPunct="1" latinLnBrk="1" lvl="0">
              <a:lnSpc>
                <a:spcPct val="110000"/>
              </a:lnSpc>
              <a:spcBef>
                <a:spcPct val="25000"/>
              </a:spcBef>
            </a:pPr>
            <a:r>
              <a:rPr>
                <a:solidFill>
                  <a:srgbClr val="008000"/>
                </a:solidFill>
              </a:rPr>
              <a:t>Above can be triggered by acidosis</a:t>
            </a:r>
          </a:p>
          <a:p>
            <a:pPr eaLnBrk="1" hangingPunct="1" latinLnBrk="1" lvl="0">
              <a:lnSpc>
                <a:spcPct val="110000"/>
              </a:lnSpc>
              <a:spcBef>
                <a:spcPct val="25000"/>
              </a:spcBef>
            </a:pPr>
            <a:r>
              <a:t>Diarrhoea</a:t>
            </a:r>
            <a:r>
              <a:rPr>
                <a:solidFill>
                  <a:srgbClr val="008000"/>
                </a:solidFill>
              </a:rPr>
              <a:t> -&gt; acidosis</a:t>
            </a:r>
          </a:p>
          <a:p>
            <a:pPr eaLnBrk="1" hangingPunct="1" latinLnBrk="1" lvl="0">
              <a:lnSpc>
                <a:spcPct val="110000"/>
              </a:lnSpc>
              <a:spcBef>
                <a:spcPct val="25000"/>
              </a:spcBef>
            </a:pPr>
            <a:r>
              <a:t>Vomit </a:t>
            </a:r>
            <a:r>
              <a:rPr>
                <a:solidFill>
                  <a:srgbClr val="008000"/>
                </a:solidFill>
              </a:rPr>
              <a:t>-&gt; alkalosis</a:t>
            </a:r>
          </a:p>
          <a:p>
            <a:pPr lvl="0"/>
          </a:p>
          <a:p>
            <a:pPr lvl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109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76" name=""/>
          <p:cNvSpPr/>
          <p:nvPr>
            <p:ph type="title" sz="full" idx="0"/>
          </p:nvPr>
        </p:nvSpPr>
        <p:spPr>
          <a:xfrm rot="0">
            <a:off x="457200" y="274637"/>
            <a:ext cx="8229600" cy="1143000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ctr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44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1pPr>
          </a:lstStyle>
          <a:p>
            <a:r>
              <a:rPr altLang="en-US" lang="zh-CN"/>
              <a:t>Other functions of respiration</a:t>
            </a:r>
          </a:p>
        </p:txBody>
      </p:sp>
      <p:sp>
        <p:nvSpPr>
          <p:cNvPr id="1048677" name=""/>
          <p:cNvSpPr/>
          <p:nvPr>
            <p:ph sz="full" idx="1"/>
          </p:nvPr>
        </p:nvSpPr>
        <p:spPr>
          <a:xfrm rot="0">
            <a:off x="304800" y="1295400"/>
            <a:ext cx="8534400" cy="5410200"/>
          </a:xfrm>
          <a:prstGeom prst="rect"/>
          <a:noFill/>
          <a:ln>
            <a:noFill/>
          </a:ln>
        </p:spPr>
        <p:txBody>
          <a:bodyPr anchor="t" bIns="45720" lIns="91440" rIns="91440" tIns="45720"/>
          <a:lstStyle>
            <a:lvl1pPr algn="l" fontAlgn="base" indent="-342900" latinLnBrk="1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•"/>
              <a:defRPr baseline="0" b="0" sz="32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–"/>
              <a:defRPr baseline="0" b="0" sz="28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•"/>
              <a:defRPr baseline="0" b="0" sz="24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–"/>
              <a:defRPr baseline="0" b="0" sz="20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»"/>
              <a:defRPr baseline="0" b="0" sz="20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5pPr>
          </a:lstStyle>
          <a:p>
            <a:pPr eaLnBrk="1" hangingPunct="1" latinLnBrk="1" lvl="0">
              <a:lnSpc>
                <a:spcPct val="120000"/>
              </a:lnSpc>
            </a:pPr>
            <a:r>
              <a:rPr altLang="en-US" lang="zh-CN"/>
              <a:t>BEHAVIORAL</a:t>
            </a:r>
            <a:r>
              <a:rPr sz="2800"/>
              <a:t>- </a:t>
            </a:r>
            <a:r>
              <a:t>talking, laughing, singing, reading</a:t>
            </a:r>
          </a:p>
          <a:p>
            <a:pPr eaLnBrk="1" hangingPunct="1" latinLnBrk="1" lvl="0">
              <a:lnSpc>
                <a:spcPct val="120000"/>
              </a:lnSpc>
            </a:pPr>
            <a:r>
              <a:t>METABOLIC</a:t>
            </a:r>
            <a:r>
              <a:rPr sz="2800"/>
              <a:t>- </a:t>
            </a:r>
            <a:r>
              <a:t>forms  angiotensin II, prostacyclin, bradykinin, serotonin and histamine</a:t>
            </a:r>
          </a:p>
          <a:p>
            <a:pPr eaLnBrk="1" hangingPunct="1" latinLnBrk="1" lvl="0">
              <a:lnSpc>
                <a:spcPct val="120000"/>
              </a:lnSpc>
            </a:pPr>
          </a:p>
          <a:p>
            <a:pPr eaLnBrk="1" hangingPunct="1" latinLnBrk="1" lvl="0">
              <a:lnSpc>
                <a:spcPct val="120000"/>
              </a:lnSpc>
            </a:pPr>
            <a:r>
              <a:t>MISCELLANAEOUS</a:t>
            </a:r>
            <a:r>
              <a:rPr sz="2800"/>
              <a:t>- enables the body to </a:t>
            </a:r>
            <a:r>
              <a:t>lose heat and water, liquid reservoir for blood, force generation for lifting, vomiting, defaecation and childbirth</a:t>
            </a:r>
          </a:p>
          <a:p>
            <a:pPr lvl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110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78" name=""/>
          <p:cNvSpPr/>
          <p:nvPr>
            <p:ph type="title" sz="full" idx="0"/>
          </p:nvPr>
        </p:nvSpPr>
        <p:spPr>
          <a:xfrm rot="0">
            <a:off x="457200" y="274637"/>
            <a:ext cx="8229600" cy="1143000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ctr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44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1pPr>
          </a:lstStyle>
          <a:p>
            <a:r>
              <a:rPr altLang="en-US" lang="zh-CN"/>
              <a:t>THE END</a:t>
            </a:r>
          </a:p>
        </p:txBody>
      </p:sp>
      <p:sp>
        <p:nvSpPr>
          <p:cNvPr id="1048679" name=""/>
          <p:cNvSpPr/>
          <p:nvPr>
            <p:ph sz="full" idx="1"/>
          </p:nvPr>
        </p:nvSpPr>
        <p:spPr>
          <a:xfrm rot="0">
            <a:off x="457200" y="1295400"/>
            <a:ext cx="8229600" cy="4830762"/>
          </a:xfrm>
          <a:prstGeom prst="rect"/>
          <a:noFill/>
          <a:ln>
            <a:noFill/>
          </a:ln>
        </p:spPr>
        <p:txBody>
          <a:bodyPr anchor="t" bIns="45720" lIns="91440" rIns="91440" tIns="45720"/>
          <a:lstStyle>
            <a:lvl1pPr algn="l" fontAlgn="base" indent="-342900" latinLnBrk="1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•"/>
              <a:defRPr baseline="0" b="0" sz="32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–"/>
              <a:defRPr baseline="0" b="0" sz="28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•"/>
              <a:defRPr baseline="0" b="0" sz="24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–"/>
              <a:defRPr baseline="0" b="0" sz="20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»"/>
              <a:defRPr baseline="0" b="0" sz="20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5pPr>
          </a:lstStyle>
          <a:p>
            <a:pPr lvl="0">
              <a:buNone/>
            </a:pPr>
            <a:endParaRPr altLang="en-US" lang="zh-CN"/>
          </a:p>
          <a:p>
            <a:pPr lvl="0"/>
            <a:endParaRPr altLang="en-US" lang="zh-CN"/>
          </a:p>
          <a:p>
            <a:pPr lvl="0"/>
            <a:endParaRPr altLang="en-US" lang="zh-CN"/>
          </a:p>
          <a:p>
            <a:pPr lvl="0">
              <a:buNone/>
            </a:pPr>
            <a:r>
              <a:rPr altLang="en-US" lang="zh-CN"/>
              <a:t>       </a:t>
            </a:r>
          </a:p>
          <a:p>
            <a:pPr lvl="0"/>
            <a:endParaRPr b="1" sz="4800"/>
          </a:p>
          <a:p>
            <a:pPr lvl="0"/>
            <a:endParaRPr b="1" sz="4800"/>
          </a:p>
          <a:p>
            <a:pPr lvl="0">
              <a:buNone/>
            </a:pPr>
            <a:r>
              <a:rPr b="1" sz="4800"/>
              <a:t>                     THANK YOU</a:t>
            </a:r>
          </a:p>
        </p:txBody>
      </p:sp>
      <p:pic>
        <p:nvPicPr>
          <p:cNvPr id="2097178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1828800" y="1295400"/>
            <a:ext cx="5562600" cy="4267200"/>
          </a:xfrm>
          <a:prstGeom prst="rect"/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62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593" name=""/>
          <p:cNvSpPr/>
          <p:nvPr>
            <p:ph type="title" sz="full" idx="0"/>
          </p:nvPr>
        </p:nvSpPr>
        <p:spPr>
          <a:xfrm rot="0">
            <a:off x="457200" y="0"/>
            <a:ext cx="8229600" cy="838200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ctr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44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1pPr>
          </a:lstStyle>
          <a:p>
            <a:pPr eaLnBrk="1" hangingPunct="1" latinLnBrk="1" lvl="0"/>
            <a:r>
              <a:rPr altLang="en-US" sz="3600" lang="zh-CN">
                <a:solidFill>
                  <a:srgbClr val="00B0F0"/>
                </a:solidFill>
              </a:rPr>
              <a:t> Functions of Respiratory System</a:t>
            </a:r>
          </a:p>
        </p:txBody>
      </p:sp>
      <p:sp>
        <p:nvSpPr>
          <p:cNvPr id="1048594" name=""/>
          <p:cNvSpPr/>
          <p:nvPr>
            <p:ph sz="full" idx="1"/>
          </p:nvPr>
        </p:nvSpPr>
        <p:spPr>
          <a:xfrm rot="0">
            <a:off x="228600" y="914400"/>
            <a:ext cx="8458200" cy="5943600"/>
          </a:xfrm>
          <a:prstGeom prst="rect"/>
          <a:noFill/>
          <a:ln>
            <a:noFill/>
          </a:ln>
        </p:spPr>
        <p:txBody>
          <a:bodyPr anchor="t" bIns="45720" lIns="91440" rIns="91440" tIns="45720"/>
          <a:lstStyle>
            <a:lvl1pPr algn="l" fontAlgn="base" indent="-342900" latinLnBrk="1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•"/>
              <a:defRPr baseline="0" b="0" sz="32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–"/>
              <a:defRPr baseline="0" b="0" sz="28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•"/>
              <a:defRPr baseline="0" b="0" sz="24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–"/>
              <a:defRPr baseline="0" b="0" sz="20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»"/>
              <a:defRPr baseline="0" b="0" sz="20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5pPr>
          </a:lstStyle>
          <a:p>
            <a:pPr eaLnBrk="1" hangingPunct="1" latinLnBrk="1" lvl="0">
              <a:lnSpc>
                <a:spcPct val="90000"/>
              </a:lnSpc>
            </a:pPr>
            <a:r>
              <a:rPr altLang="en-US" sz="2200" lang="zh-CN"/>
              <a:t>Exchange of gases between atmosphere and the blood</a:t>
            </a:r>
          </a:p>
          <a:p>
            <a:pPr eaLnBrk="1" hangingPunct="1" latinLnBrk="1" lvl="0">
              <a:lnSpc>
                <a:spcPct val="90000"/>
              </a:lnSpc>
            </a:pPr>
            <a:r>
              <a:rPr altLang="en-US" sz="2200" lang="zh-CN"/>
              <a:t>Homeostatic regulation of body  pH</a:t>
            </a:r>
          </a:p>
          <a:p>
            <a:pPr eaLnBrk="1" hangingPunct="1" latinLnBrk="1" lvl="0">
              <a:lnSpc>
                <a:spcPct val="90000"/>
              </a:lnSpc>
            </a:pPr>
            <a:r>
              <a:rPr altLang="en-US" sz="2200" lang="zh-CN"/>
              <a:t>Protection from inhaled pathogens and irritating substances</a:t>
            </a:r>
          </a:p>
          <a:p>
            <a:pPr eaLnBrk="1" hangingPunct="1" latinLnBrk="1" lvl="0">
              <a:lnSpc>
                <a:spcPct val="90000"/>
              </a:lnSpc>
            </a:pPr>
            <a:r>
              <a:rPr altLang="en-US" sz="2200" lang="zh-CN"/>
              <a:t>Lungs </a:t>
            </a:r>
            <a:r>
              <a:rPr altLang="en-US" sz="2200" lang="zh-CN"/>
              <a:t>contain lymphocytes, plasma cells and macrophages</a:t>
            </a:r>
          </a:p>
          <a:p>
            <a:pPr eaLnBrk="1" hangingPunct="1" latinLnBrk="1" lvl="0">
              <a:lnSpc>
                <a:spcPct val="90000"/>
              </a:lnSpc>
            </a:pPr>
            <a:r>
              <a:rPr altLang="en-US" sz="2200" lang="zh-CN"/>
              <a:t>Vocalization </a:t>
            </a:r>
          </a:p>
          <a:p>
            <a:pPr eaLnBrk="1" hangingPunct="1" latinLnBrk="1" lvl="0">
              <a:lnSpc>
                <a:spcPct val="90000"/>
              </a:lnSpc>
            </a:pPr>
            <a:r>
              <a:rPr altLang="en-US" sz="2200" lang="zh-CN"/>
              <a:t>Loss of water and heat from body  </a:t>
            </a:r>
          </a:p>
          <a:p>
            <a:pPr eaLnBrk="1" hangingPunct="1" latinLnBrk="1" lvl="0">
              <a:lnSpc>
                <a:spcPct val="90000"/>
              </a:lnSpc>
            </a:pPr>
            <a:r>
              <a:rPr altLang="en-US" sz="2200" lang="zh-CN"/>
              <a:t>It enhances venous return ( Respiratory pump)</a:t>
            </a:r>
          </a:p>
          <a:p>
            <a:pPr eaLnBrk="1" hangingPunct="1" latinLnBrk="1" lvl="0">
              <a:lnSpc>
                <a:spcPct val="90000"/>
              </a:lnSpc>
            </a:pPr>
            <a:r>
              <a:rPr altLang="en-US" sz="2200" lang="zh-CN"/>
              <a:t>The nose as a part of respiratory system, serves as the organ of smell</a:t>
            </a:r>
          </a:p>
          <a:p>
            <a:pPr eaLnBrk="1" hangingPunct="1" latinLnBrk="1" lvl="0">
              <a:lnSpc>
                <a:spcPct val="90000"/>
              </a:lnSpc>
            </a:pPr>
            <a:r>
              <a:rPr altLang="en-US" sz="2200" lang="zh-CN"/>
              <a:t>Lungs synthesize certain prostaglandins, histamine, heparin and kallekrein</a:t>
            </a:r>
          </a:p>
          <a:p>
            <a:pPr eaLnBrk="1" hangingPunct="1" latinLnBrk="1" lvl="0">
              <a:lnSpc>
                <a:spcPct val="90000"/>
              </a:lnSpc>
            </a:pPr>
            <a:r>
              <a:rPr altLang="en-US" sz="2200" lang="zh-CN"/>
              <a:t>Pulmonary  capillary endothelial cells contain Angiotensin converting enzyme</a:t>
            </a:r>
          </a:p>
          <a:p>
            <a:pPr eaLnBrk="1" hangingPunct="1" latinLnBrk="1" lvl="0">
              <a:lnSpc>
                <a:spcPct val="90000"/>
              </a:lnSpc>
            </a:pPr>
            <a:r>
              <a:rPr altLang="en-US" sz="2200" lang="zh-CN"/>
              <a:t>Lungs act as reservoir of blood</a:t>
            </a:r>
          </a:p>
          <a:p>
            <a:pPr eaLnBrk="1" hangingPunct="1" latinLnBrk="1" lvl="0">
              <a:lnSpc>
                <a:spcPct val="90000"/>
              </a:lnSpc>
            </a:pPr>
            <a:r>
              <a:rPr altLang="en-US" sz="2200" lang="zh-CN"/>
              <a:t>Lungs synthesize surfactant</a:t>
            </a:r>
          </a:p>
          <a:p>
            <a:pPr eaLnBrk="1" hangingPunct="1" latinLnBrk="1" lvl="0">
              <a:lnSpc>
                <a:spcPct val="90000"/>
              </a:lnSpc>
            </a:pPr>
            <a:r>
              <a:rPr altLang="en-US" sz="2200" lang="zh-CN"/>
              <a:t>Pulmonary vessels can trap fat cells, small clots and detached cancer cells and thus prevent their entry into systemic circulation  </a:t>
            </a:r>
          </a:p>
        </p:txBody>
      </p:sp>
    </p:spTree>
  </p:cSld>
  <p:clrMapOvr>
    <a:masterClrMapping/>
  </p:clrMapOvr>
  <p:timing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64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pic>
        <p:nvPicPr>
          <p:cNvPr id="2097153" name=""/>
          <p:cNvPicPr>
            <a:picLocks/>
          </p:cNvPicPr>
          <p:nvPr>
            <p:ph sz="full" idx="1"/>
          </p:nvPr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0" y="0"/>
            <a:ext cx="9144000" cy="6858000"/>
          </a:xfrm>
          <a:prstGeom prst="rect"/>
          <a:noFill/>
          <a:ln>
            <a:noFill/>
          </a:ln>
        </p:spPr>
      </p:pic>
    </p:spTree>
  </p:cSld>
  <p:clrMapOvr>
    <a:masterClrMapping/>
  </p:clrMapOvr>
  <p:timing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66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598" name=""/>
          <p:cNvSpPr/>
          <p:nvPr>
            <p:ph type="title" sz="full" idx="0"/>
          </p:nvPr>
        </p:nvSpPr>
        <p:spPr>
          <a:xfrm rot="0">
            <a:off x="457200" y="274637"/>
            <a:ext cx="8229600" cy="868362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ctr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44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1pPr>
          </a:lstStyle>
          <a:p>
            <a:r>
              <a:rPr altLang="en-US" lang="zh-CN"/>
              <a:t>What is respiration?</a:t>
            </a:r>
          </a:p>
        </p:txBody>
      </p:sp>
      <p:sp>
        <p:nvSpPr>
          <p:cNvPr id="1048599" name=""/>
          <p:cNvSpPr/>
          <p:nvPr>
            <p:ph sz="full" idx="1"/>
          </p:nvPr>
        </p:nvSpPr>
        <p:spPr>
          <a:xfrm rot="0">
            <a:off x="457200" y="1143000"/>
            <a:ext cx="8229600" cy="5486400"/>
          </a:xfrm>
          <a:prstGeom prst="rect"/>
          <a:noFill/>
          <a:ln>
            <a:noFill/>
          </a:ln>
        </p:spPr>
        <p:txBody>
          <a:bodyPr anchor="t" bIns="45720" lIns="91440" rIns="91440" tIns="45720"/>
          <a:lstStyle>
            <a:lvl1pPr algn="l" fontAlgn="base" indent="-342900" latinLnBrk="1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•"/>
              <a:defRPr baseline="0" b="0" sz="32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–"/>
              <a:defRPr baseline="0" b="0" sz="28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•"/>
              <a:defRPr baseline="0" b="0" sz="24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–"/>
              <a:defRPr baseline="0" b="0" sz="20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»"/>
              <a:defRPr baseline="0" b="0" sz="20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5pPr>
          </a:lstStyle>
          <a:p>
            <a:pPr eaLnBrk="1" hangingPunct="1" latinLnBrk="1" lvl="1">
              <a:lnSpc>
                <a:spcPct val="90000"/>
              </a:lnSpc>
            </a:pPr>
            <a:r>
              <a:rPr altLang="en-US" b="1" sz="3000" i="1" lang="zh-CN"/>
              <a:t>Synonym:</a:t>
            </a:r>
            <a:r>
              <a:rPr sz="3000"/>
              <a:t> Ventilation</a:t>
            </a:r>
          </a:p>
          <a:p>
            <a:pPr eaLnBrk="1" hangingPunct="1" latinLnBrk="1" lvl="1">
              <a:lnSpc>
                <a:spcPct val="90000"/>
              </a:lnSpc>
            </a:pPr>
            <a:r>
              <a:rPr b="1" sz="3000"/>
              <a:t>Definition</a:t>
            </a:r>
          </a:p>
          <a:p>
            <a:pPr eaLnBrk="1" hangingPunct="1" latinLnBrk="1" lvl="2">
              <a:lnSpc>
                <a:spcPct val="90000"/>
              </a:lnSpc>
            </a:pPr>
            <a:r>
              <a:rPr sz="2800"/>
              <a:t>Action of breathing during which </a:t>
            </a:r>
            <a:r>
              <a:rPr sz="3000"/>
              <a:t>Gaseous exchange takes place ie Oxygen is taken and Carbon dioxide is removed by the lungs</a:t>
            </a:r>
          </a:p>
          <a:p>
            <a:pPr eaLnBrk="1" hangingPunct="1" latinLnBrk="1" lvl="2">
              <a:lnSpc>
                <a:spcPct val="90000"/>
              </a:lnSpc>
            </a:pPr>
            <a:r>
              <a:rPr b="1" sz="2800">
                <a:solidFill>
                  <a:srgbClr val="FFC000"/>
                </a:solidFill>
              </a:rPr>
              <a:t>Gaseous exchange </a:t>
            </a:r>
            <a:r>
              <a:rPr sz="2800"/>
              <a:t>takes place between air and capillaries (Alveoli) in the lungs (External respiration).</a:t>
            </a:r>
          </a:p>
          <a:p>
            <a:pPr eaLnBrk="1" hangingPunct="1" latinLnBrk="1" lvl="2">
              <a:lnSpc>
                <a:spcPct val="90000"/>
              </a:lnSpc>
            </a:pPr>
            <a:r>
              <a:rPr sz="2800"/>
              <a:t>Between systemic capillaries and tissues of the body (Tissue respiration) also called internal</a:t>
            </a:r>
          </a:p>
          <a:p>
            <a:pPr eaLnBrk="1" hangingPunct="1" latinLnBrk="1" lvl="2">
              <a:lnSpc>
                <a:spcPct val="90000"/>
              </a:lnSpc>
            </a:pPr>
            <a:r>
              <a:rPr b="1" sz="3000">
                <a:solidFill>
                  <a:srgbClr val="FFC000"/>
                </a:solidFill>
              </a:rPr>
              <a:t>Oxygen utilization:</a:t>
            </a:r>
          </a:p>
          <a:p>
            <a:pPr eaLnBrk="1" hangingPunct="1" latinLnBrk="1" lvl="2">
              <a:lnSpc>
                <a:spcPct val="90000"/>
              </a:lnSpc>
            </a:pPr>
            <a:r>
              <a:rPr sz="2800"/>
              <a:t>Cellular respiration takes p[lace in mitochondria</a:t>
            </a:r>
          </a:p>
          <a:p>
            <a:pPr lvl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69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04" name=""/>
          <p:cNvSpPr/>
          <p:nvPr>
            <p:ph type="title" sz="full" idx="0"/>
          </p:nvPr>
        </p:nvSpPr>
        <p:spPr>
          <a:xfrm rot="0">
            <a:off x="457200" y="0"/>
            <a:ext cx="8229600" cy="685800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ctr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44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1pPr>
          </a:lstStyle>
          <a:p>
            <a:pPr eaLnBrk="1" hangingPunct="1" latinLnBrk="1" lvl="0"/>
            <a:r>
              <a:rPr altLang="en-US" sz="3600" lang="zh-CN"/>
              <a:t>Internal(Cellular) and External Respiration</a:t>
            </a:r>
          </a:p>
        </p:txBody>
      </p:sp>
      <p:pic>
        <p:nvPicPr>
          <p:cNvPr id="2097154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0" y="762000"/>
            <a:ext cx="9144000" cy="6096000"/>
          </a:xfrm>
          <a:prstGeom prst="rect"/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71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06" name=""/>
          <p:cNvSpPr/>
          <p:nvPr>
            <p:ph type="title" sz="full" idx="0"/>
          </p:nvPr>
        </p:nvSpPr>
        <p:spPr>
          <a:xfrm rot="0">
            <a:off x="457200" y="274637"/>
            <a:ext cx="8229600" cy="1143000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ctr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44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1pPr>
          </a:lstStyle>
          <a:p>
            <a:pPr eaLnBrk="1" hangingPunct="1" latinLnBrk="1" lvl="0"/>
            <a:r>
              <a:rPr altLang="en-US" lang="zh-CN"/>
              <a:t>External Respiration </a:t>
            </a:r>
          </a:p>
        </p:txBody>
      </p:sp>
      <p:sp>
        <p:nvSpPr>
          <p:cNvPr id="1048607" name=""/>
          <p:cNvSpPr/>
          <p:nvPr>
            <p:ph sz="full" idx="1"/>
          </p:nvPr>
        </p:nvSpPr>
        <p:spPr>
          <a:xfrm rot="0">
            <a:off x="457200" y="1600200"/>
            <a:ext cx="8229600" cy="4525962"/>
          </a:xfrm>
          <a:prstGeom prst="rect"/>
          <a:noFill/>
          <a:ln>
            <a:noFill/>
          </a:ln>
        </p:spPr>
        <p:txBody>
          <a:bodyPr anchor="t" bIns="45720" lIns="91440" rIns="91440" tIns="45720"/>
          <a:lstStyle>
            <a:lvl1pPr algn="l" fontAlgn="base" indent="-342900" latinLnBrk="1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•"/>
              <a:defRPr baseline="0" b="0" sz="32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1pPr>
            <a:lvl2pPr algn="l" fontAlgn="base" indent="-285750" latinLnBrk="1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–"/>
              <a:defRPr baseline="0" b="0" sz="28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2pPr>
            <a:lvl3pPr algn="l" fontAlgn="base" indent="-228600" latinLnBrk="1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•"/>
              <a:defRPr baseline="0" b="0" sz="24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3pPr>
            <a:lvl4pPr algn="l" fontAlgn="base" indent="-228600" latinLnBrk="1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–"/>
              <a:defRPr baseline="0" b="0" sz="20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4pPr>
            <a:lvl5pPr algn="l" fontAlgn="base" indent="-228600" latinLnBrk="1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»"/>
              <a:defRPr baseline="0" b="0" sz="2000" i="0">
                <a:solidFill>
                  <a:schemeClr val="dk1"/>
                </a:solidFill>
                <a:latin typeface="Calibri" pitchFamily="34" charset="0"/>
                <a:sym typeface="Garamond" pitchFamily="18" charset="0"/>
              </a:defRPr>
            </a:lvl5pPr>
          </a:lstStyle>
          <a:p>
            <a:pPr eaLnBrk="1" hangingPunct="1" indent="-609600" latinLnBrk="1" lvl="0" marL="609600">
              <a:buFont typeface="Wingdings" pitchFamily="2" charset="2"/>
              <a:buAutoNum type="arabicPeriod" startAt="1"/>
            </a:pPr>
            <a:r>
              <a:rPr altLang="en-US" lang="zh-CN"/>
              <a:t>Movement of air from environment / atmosphere to lungs/ alveoli </a:t>
            </a:r>
          </a:p>
          <a:p>
            <a:pPr eaLnBrk="1" hangingPunct="1" indent="-609600" latinLnBrk="1" lvl="0" marL="609600">
              <a:buFont typeface="Wingdings" pitchFamily="2" charset="2"/>
              <a:buAutoNum type="arabicPeriod" startAt="1"/>
            </a:pPr>
            <a:r>
              <a:rPr altLang="en-US" lang="zh-CN"/>
              <a:t>From alveoli to blood </a:t>
            </a:r>
          </a:p>
          <a:p>
            <a:pPr eaLnBrk="1" hangingPunct="1" indent="-609600" latinLnBrk="1" lvl="0" marL="609600">
              <a:buFont typeface="Wingdings" pitchFamily="2" charset="2"/>
              <a:buAutoNum type="arabicPeriod" startAt="1"/>
            </a:pPr>
            <a:r>
              <a:rPr altLang="en-US" lang="zh-CN"/>
              <a:t>Transport in the blood </a:t>
            </a:r>
          </a:p>
          <a:p>
            <a:pPr eaLnBrk="1" hangingPunct="1" indent="-609600" latinLnBrk="1" lvl="0" marL="609600">
              <a:buFont typeface="Wingdings" pitchFamily="2" charset="2"/>
              <a:buAutoNum type="arabicPeriod" startAt="1"/>
            </a:pPr>
            <a:r>
              <a:rPr altLang="en-US" lang="zh-CN"/>
              <a:t>From blood into cells </a:t>
            </a:r>
          </a:p>
          <a:p>
            <a:pPr eaLnBrk="1" hangingPunct="1" indent="-609600" latinLnBrk="1" lvl="0" marL="609600">
              <a:buFont typeface="Wingdings" pitchFamily="2" charset="2"/>
              <a:buAutoNum type="arabicPeriod" startAt="1"/>
            </a:pPr>
            <a:r>
              <a:rPr altLang="en-US" lang="zh-CN"/>
              <a:t>Regulation of respiration </a:t>
            </a:r>
          </a:p>
          <a:p>
            <a:pPr eaLnBrk="1" hangingPunct="1" indent="-609600" latinLnBrk="1" lvl="0" marL="609600">
              <a:buFont typeface="Wingdings" pitchFamily="2" charset="2"/>
              <a:buNone/>
            </a:pPr>
          </a:p>
        </p:txBody>
      </p:sp>
    </p:spTree>
  </p:cSld>
  <p:clrMapOvr>
    <a:masterClrMapping/>
  </p:clrMapOvr>
  <p:timing/>
</p:sld>
</file>

<file path=ppt/theme/theme1.xml><?xml version="1.0" encoding="utf-8"?>
<a:theme xmlns:a="http://schemas.openxmlformats.org/drawingml/2006/main" name="Office 主题">
  <a:themeElements>
    <a:clrScheme name="Default Color Scheme">
      <a:dk1>
        <a:srgbClr val="000000"/>
      </a:dk1>
      <a:lt1>
        <a:srgbClr val="FFFFFF"/>
      </a:lt1>
      <a:dk2>
        <a:srgbClr val="EEECE1"/>
      </a:dk2>
      <a:lt2>
        <a:srgbClr val="1F497D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000000"/>
      </a:accent5>
      <a:accent6>
        <a:srgbClr val="000000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Default Color Scheme 1">
        <a:dk1>
          <a:srgbClr val="000000"/>
        </a:dk1>
        <a:lt1>
          <a:srgbClr val="FFFFFF"/>
        </a:lt1>
        <a:dk2>
          <a:srgbClr val="EEECE1"/>
        </a:dk2>
        <a:lt2>
          <a:srgbClr val="1F497D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000000"/>
        </a:accent5>
        <a:accent6>
          <a:srgbClr val="000000"/>
        </a:accent6>
        <a:hlink>
          <a:srgbClr val="0000FF"/>
        </a:hlink>
        <a:folHlink>
          <a:srgbClr val="800080"/>
        </a:folHlink>
      </a:clrScheme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EEECE1"/>
      </a:dk2>
      <a:lt2>
        <a:srgbClr val="1F497D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000000"/>
      </a:accent5>
      <a:accent6>
        <a:srgbClr val="000000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ScaleCrop>0</ScaleCrop>
  <LinksUpToDate>0</LinksUpToDate>
</Properties>
</file>

<file path=docProps/core.xml><?xml version="1.0" encoding="utf-8"?>
<cp:coreProperties xmlns:cp="http://schemas.openxmlformats.org/package/2006/metadata/core-properties" xmlns:dcterms="http://purl.org/dc/terms/" xmlns:xsi="http://www.w3.org/2001/XMLSchema-instance">
  <dcterms:created xsi:type="dcterms:W3CDTF">2017-05-14T17:48:10Z</dcterms:created>
  <dcterms:modified xsi:type="dcterms:W3CDTF">2017-05-14T17:48:10Z</dcterms:modified>
</cp:coreProperties>
</file>